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58" r:id="rId2"/>
    <p:sldId id="259" r:id="rId3"/>
    <p:sldId id="427" r:id="rId4"/>
    <p:sldId id="534" r:id="rId5"/>
    <p:sldId id="301" r:id="rId6"/>
    <p:sldId id="535" r:id="rId7"/>
    <p:sldId id="302" r:id="rId8"/>
    <p:sldId id="392" r:id="rId9"/>
    <p:sldId id="536" r:id="rId10"/>
    <p:sldId id="537" r:id="rId11"/>
    <p:sldId id="538" r:id="rId12"/>
    <p:sldId id="539" r:id="rId13"/>
    <p:sldId id="540"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54" r:id="rId28"/>
    <p:sldId id="555" r:id="rId29"/>
    <p:sldId id="556" r:id="rId30"/>
    <p:sldId id="557" r:id="rId31"/>
    <p:sldId id="558" r:id="rId32"/>
    <p:sldId id="559" r:id="rId33"/>
    <p:sldId id="560" r:id="rId34"/>
    <p:sldId id="561" r:id="rId35"/>
    <p:sldId id="562" r:id="rId36"/>
    <p:sldId id="563" r:id="rId37"/>
    <p:sldId id="564" r:id="rId38"/>
    <p:sldId id="565" r:id="rId39"/>
    <p:sldId id="566" r:id="rId40"/>
    <p:sldId id="567" r:id="rId41"/>
    <p:sldId id="568" r:id="rId42"/>
    <p:sldId id="569" r:id="rId43"/>
    <p:sldId id="570" r:id="rId44"/>
    <p:sldId id="571" r:id="rId45"/>
    <p:sldId id="264" r:id="rId46"/>
    <p:sldId id="450" r:id="rId47"/>
    <p:sldId id="572" r:id="rId48"/>
    <p:sldId id="573" r:id="rId49"/>
    <p:sldId id="574" r:id="rId50"/>
    <p:sldId id="575" r:id="rId51"/>
    <p:sldId id="576" r:id="rId52"/>
    <p:sldId id="577" r:id="rId53"/>
    <p:sldId id="578" r:id="rId54"/>
    <p:sldId id="579" r:id="rId55"/>
    <p:sldId id="580" r:id="rId56"/>
    <p:sldId id="581" r:id="rId57"/>
    <p:sldId id="582" r:id="rId58"/>
    <p:sldId id="583" r:id="rId59"/>
    <p:sldId id="584" r:id="rId60"/>
    <p:sldId id="585" r:id="rId61"/>
    <p:sldId id="586" r:id="rId62"/>
    <p:sldId id="587" r:id="rId63"/>
    <p:sldId id="588" r:id="rId64"/>
    <p:sldId id="589" r:id="rId65"/>
    <p:sldId id="590" r:id="rId66"/>
    <p:sldId id="591" r:id="rId67"/>
    <p:sldId id="592" r:id="rId68"/>
    <p:sldId id="593" r:id="rId69"/>
    <p:sldId id="594" r:id="rId70"/>
    <p:sldId id="595" r:id="rId71"/>
    <p:sldId id="596" r:id="rId72"/>
    <p:sldId id="597" r:id="rId73"/>
    <p:sldId id="598" r:id="rId74"/>
    <p:sldId id="599" r:id="rId75"/>
    <p:sldId id="600" r:id="rId76"/>
    <p:sldId id="601" r:id="rId77"/>
    <p:sldId id="602" r:id="rId78"/>
    <p:sldId id="603" r:id="rId79"/>
    <p:sldId id="604" r:id="rId80"/>
    <p:sldId id="605" r:id="rId81"/>
    <p:sldId id="606" r:id="rId82"/>
    <p:sldId id="607" r:id="rId83"/>
    <p:sldId id="608" r:id="rId84"/>
    <p:sldId id="609" r:id="rId85"/>
    <p:sldId id="610" r:id="rId86"/>
    <p:sldId id="611" r:id="rId87"/>
    <p:sldId id="612" r:id="rId88"/>
    <p:sldId id="613" r:id="rId89"/>
    <p:sldId id="614" r:id="rId90"/>
    <p:sldId id="615" r:id="rId91"/>
    <p:sldId id="616" r:id="rId92"/>
    <p:sldId id="617" r:id="rId93"/>
    <p:sldId id="618" r:id="rId94"/>
    <p:sldId id="619" r:id="rId95"/>
    <p:sldId id="620" r:id="rId96"/>
    <p:sldId id="621" r:id="rId97"/>
    <p:sldId id="622" r:id="rId98"/>
    <p:sldId id="623" r:id="rId99"/>
    <p:sldId id="624" r:id="rId100"/>
    <p:sldId id="625" r:id="rId101"/>
    <p:sldId id="626" r:id="rId102"/>
    <p:sldId id="627" r:id="rId103"/>
    <p:sldId id="628" r:id="rId104"/>
    <p:sldId id="629" r:id="rId105"/>
    <p:sldId id="630" r:id="rId106"/>
    <p:sldId id="631" r:id="rId107"/>
    <p:sldId id="632" r:id="rId108"/>
    <p:sldId id="633" r:id="rId109"/>
    <p:sldId id="634" r:id="rId110"/>
    <p:sldId id="635" r:id="rId111"/>
    <p:sldId id="636" r:id="rId112"/>
    <p:sldId id="637" r:id="rId113"/>
    <p:sldId id="391" r:id="rId114"/>
    <p:sldId id="280" r:id="rId115"/>
    <p:sldId id="491" r:id="rId1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17" d="100"/>
          <a:sy n="117" d="100"/>
        </p:scale>
        <p:origin x="288"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Crear un </a:t>
          </a:r>
          <a:r>
            <a:rPr lang="es-ES" sz="1800" kern="1200" dirty="0" err="1"/>
            <a:t>login</a:t>
          </a:r>
          <a:r>
            <a:rPr lang="es-ES" sz="1800" kern="1200" dirty="0"/>
            <a:t> en .NET para permitir a los usuarios autenticarse y acceder a un sistema o aplicación de manera segura y controlada, utilizando su nombre de usuario y contraseña para garantizar que solo las personas autorizadas puedan acceder a la información y funcionalidades específicas.</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Almacenar de manera segura las credenciales de los usuarios, además de proporcionar una interfaz intuitiva y agradable para los usuarios.</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Integrarse con otros sistemas de seguridad, como autenticación de dos factores, para de esta manera validar que el usuario sea el correcto, de igual manera, restringir el acceso a las funcionalidades e información solo a los usuarios autorizados.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229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71839" y="290607"/>
          <a:ext cx="676732" cy="67607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420411" y="0"/>
          <a:ext cx="6584803" cy="12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20" tIns="130220" rIns="130220" bIns="130220" numCol="1" spcCol="1270" anchor="ctr" anchorCtr="0">
          <a:noAutofit/>
        </a:bodyPr>
        <a:lstStyle/>
        <a:p>
          <a:pPr marL="0" lvl="0" indent="0" algn="l" defTabSz="800100">
            <a:lnSpc>
              <a:spcPct val="100000"/>
            </a:lnSpc>
            <a:spcBef>
              <a:spcPct val="0"/>
            </a:spcBef>
            <a:spcAft>
              <a:spcPct val="35000"/>
            </a:spcAft>
            <a:buNone/>
          </a:pPr>
          <a:r>
            <a:rPr lang="es-ES" sz="1800" kern="1200" dirty="0"/>
            <a:t>Crear un </a:t>
          </a:r>
          <a:r>
            <a:rPr lang="es-ES" sz="1800" kern="1200" dirty="0" err="1"/>
            <a:t>login</a:t>
          </a:r>
          <a:r>
            <a:rPr lang="es-ES" sz="1800" kern="1200" dirty="0"/>
            <a:t> en .NET para permitir a los usuarios autenticarse y acceder a un sistema o aplicación de manera segura y controlada, utilizando su nombre de usuario y contraseña para garantizar que solo las personas autorizadas puedan acceder a la información y funcionalidades específicas.</a:t>
          </a:r>
          <a:endParaRPr lang="en-US" sz="1800" kern="1200" dirty="0">
            <a:solidFill>
              <a:schemeClr val="tx1"/>
            </a:solidFill>
            <a:latin typeface="+mn-lt"/>
            <a:ea typeface="+mn-ea"/>
            <a:cs typeface="+mn-cs"/>
          </a:endParaRPr>
        </a:p>
      </dsp:txBody>
      <dsp:txXfrm>
        <a:off x="1420411" y="0"/>
        <a:ext cx="6584803" cy="1230423"/>
      </dsp:txXfrm>
    </dsp:sp>
    <dsp:sp modelId="{C81997EB-978D-4304-B6DD-B5A7CA71AA95}">
      <dsp:nvSpPr>
        <dsp:cNvPr id="0" name=""/>
        <dsp:cNvSpPr/>
      </dsp:nvSpPr>
      <dsp:spPr>
        <a:xfrm>
          <a:off x="0" y="1492631"/>
          <a:ext cx="8269845" cy="1229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71839" y="1765357"/>
          <a:ext cx="676732" cy="676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420411" y="1492667"/>
          <a:ext cx="6584803" cy="12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20" tIns="130220" rIns="130220" bIns="130220" numCol="1" spcCol="1270" anchor="ctr" anchorCtr="0">
          <a:noAutofit/>
        </a:bodyPr>
        <a:lstStyle/>
        <a:p>
          <a:pPr marL="0" lvl="0" indent="0" algn="l" defTabSz="800100">
            <a:lnSpc>
              <a:spcPct val="100000"/>
            </a:lnSpc>
            <a:spcBef>
              <a:spcPct val="0"/>
            </a:spcBef>
            <a:spcAft>
              <a:spcPct val="35000"/>
            </a:spcAft>
            <a:buNone/>
          </a:pPr>
          <a:r>
            <a:rPr lang="es-ES" sz="1800" kern="1200" dirty="0"/>
            <a:t>Almacenar de manera segura las credenciales de los usuarios, además de proporcionar una interfaz intuitiva y agradable para los usuarios.</a:t>
          </a:r>
          <a:endParaRPr lang="en-US" sz="1800" kern="1200" dirty="0">
            <a:solidFill>
              <a:prstClr val="black"/>
            </a:solidFill>
            <a:latin typeface="Gill Sans MT" panose="020B0502020104020203"/>
            <a:ea typeface="+mn-ea"/>
            <a:cs typeface="+mn-cs"/>
          </a:endParaRPr>
        </a:p>
      </dsp:txBody>
      <dsp:txXfrm>
        <a:off x="1420411" y="1492667"/>
        <a:ext cx="6584803" cy="1230423"/>
      </dsp:txXfrm>
    </dsp:sp>
    <dsp:sp modelId="{9273DA6A-EE3A-4DF2-97A9-7272CE0B498E}">
      <dsp:nvSpPr>
        <dsp:cNvPr id="0" name=""/>
        <dsp:cNvSpPr/>
      </dsp:nvSpPr>
      <dsp:spPr>
        <a:xfrm>
          <a:off x="0" y="2910346"/>
          <a:ext cx="8269845" cy="1229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71839" y="3186921"/>
          <a:ext cx="676732" cy="676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420411" y="2910875"/>
          <a:ext cx="6584803" cy="1230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220" tIns="130220" rIns="130220" bIns="130220" numCol="1" spcCol="1270" anchor="ctr" anchorCtr="0">
          <a:noAutofit/>
        </a:bodyPr>
        <a:lstStyle/>
        <a:p>
          <a:pPr marL="0" lvl="0" indent="0" algn="l" defTabSz="800100">
            <a:lnSpc>
              <a:spcPct val="90000"/>
            </a:lnSpc>
            <a:spcBef>
              <a:spcPct val="0"/>
            </a:spcBef>
            <a:spcAft>
              <a:spcPct val="35000"/>
            </a:spcAft>
            <a:buNone/>
          </a:pPr>
          <a:r>
            <a:rPr lang="es-ES" sz="1800" kern="1200" dirty="0"/>
            <a:t>Integrarse con otros sistemas de seguridad, como autenticación de dos factores, para de esta manera validar que el usuario sea el correcto, de igual manera, restringir el acceso a las funcionalidades e información solo a los usuarios autorizados.</a:t>
          </a:r>
          <a:endParaRPr lang="en-US" sz="1800" kern="1200" dirty="0">
            <a:solidFill>
              <a:prstClr val="black"/>
            </a:solidFill>
            <a:latin typeface="Gill Sans MT" panose="020B0502020104020203"/>
            <a:ea typeface="+mn-ea"/>
            <a:cs typeface="+mn-cs"/>
          </a:endParaRPr>
        </a:p>
      </dsp:txBody>
      <dsp:txXfrm>
        <a:off x="1420411" y="2910875"/>
        <a:ext cx="6584803" cy="12304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08/02/2023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45</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n-US" dirty="0">
                <a:solidFill>
                  <a:schemeClr val="bg1"/>
                </a:solidFill>
              </a:rPr>
              <a:t>TALLER LOGIN CON MVC DOTNET</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08/02/2023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MARCO TE</a:t>
            </a:r>
            <a:r>
              <a:rPr lang="es-EC" dirty="0"/>
              <a:t>ÓRICO</a:t>
            </a:r>
            <a:br>
              <a:rPr lang="es-EC" dirty="0"/>
            </a:br>
            <a:r>
              <a:rPr lang="es-EC" dirty="0"/>
              <a:t>CUANDO UTILIZAR LA ARQUITECTURA N CAPAS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3633423"/>
          </a:xfrm>
        </p:spPr>
        <p:txBody>
          <a:bodyPr>
            <a:normAutofit lnSpcReduction="10000"/>
          </a:bodyPr>
          <a:lstStyle/>
          <a:p>
            <a:pPr marL="0" marR="0" indent="0" algn="just">
              <a:lnSpc>
                <a:spcPct val="115000"/>
              </a:lnSpc>
              <a:spcBef>
                <a:spcPts val="0"/>
              </a:spcBef>
              <a:spcAft>
                <a:spcPts val="1000"/>
              </a:spcAft>
              <a:buNone/>
            </a:pPr>
            <a:r>
              <a:rPr lang="es-ES" dirty="0">
                <a:solidFill>
                  <a:schemeClr val="tx1"/>
                </a:solidFill>
              </a:rPr>
              <a:t>Las arquitecturas de n niveles se implementan normalmente como aplicaciones de infraestructura como servicio (IaaS), donde cada nivel se ejecuta en un conjunto independiente de máquinas virtuales. Sin embargo, una aplicación de n niveles no tiene que ser IaaS puro. A menudo, resulta ventajoso utilizar servicios administrados para algunas partes de la arquitectura, en particular el almacenamiento en caché, la mensajería y el almacenamiento de datos.</a:t>
            </a:r>
          </a:p>
          <a:p>
            <a:pPr marL="0" marR="0" indent="0" algn="just">
              <a:lnSpc>
                <a:spcPct val="115000"/>
              </a:lnSpc>
              <a:spcBef>
                <a:spcPts val="0"/>
              </a:spcBef>
              <a:spcAft>
                <a:spcPts val="1000"/>
              </a:spcAft>
              <a:buNone/>
            </a:pPr>
            <a:r>
              <a:rPr lang="es-ES" dirty="0">
                <a:solidFill>
                  <a:schemeClr val="tx1"/>
                </a:solidFill>
              </a:rPr>
              <a:t>Considere una arquitectura de n niveles para:</a:t>
            </a:r>
          </a:p>
          <a:p>
            <a:pPr algn="just">
              <a:lnSpc>
                <a:spcPct val="115000"/>
              </a:lnSpc>
              <a:spcBef>
                <a:spcPts val="0"/>
              </a:spcBef>
              <a:spcAft>
                <a:spcPts val="1000"/>
              </a:spcAft>
            </a:pPr>
            <a:r>
              <a:rPr lang="es-ES" dirty="0">
                <a:solidFill>
                  <a:schemeClr val="tx1"/>
                </a:solidFill>
              </a:rPr>
              <a:t>Aplicaciones web simples.</a:t>
            </a:r>
          </a:p>
          <a:p>
            <a:pPr algn="just">
              <a:lnSpc>
                <a:spcPct val="115000"/>
              </a:lnSpc>
              <a:spcBef>
                <a:spcPts val="0"/>
              </a:spcBef>
              <a:spcAft>
                <a:spcPts val="1000"/>
              </a:spcAft>
            </a:pPr>
            <a:r>
              <a:rPr lang="es-ES" dirty="0">
                <a:solidFill>
                  <a:schemeClr val="tx1"/>
                </a:solidFill>
              </a:rPr>
              <a:t>La migración de una aplicación local a Azure con mínima refactorización.</a:t>
            </a:r>
          </a:p>
          <a:p>
            <a:pPr algn="just">
              <a:lnSpc>
                <a:spcPct val="115000"/>
              </a:lnSpc>
              <a:spcBef>
                <a:spcPts val="0"/>
              </a:spcBef>
              <a:spcAft>
                <a:spcPts val="1000"/>
              </a:spcAft>
            </a:pPr>
            <a:r>
              <a:rPr lang="es-ES" dirty="0">
                <a:solidFill>
                  <a:schemeClr val="tx1"/>
                </a:solidFill>
              </a:rPr>
              <a:t>El desarrollo unificado de aplicaciones locales y en la nube.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rgbClr val="FFFF00"/>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17850AE9-E50E-D09E-9171-B96E899E0B82}"/>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10</a:t>
            </a:fld>
            <a:endParaRPr lang="en-US" sz="2800" dirty="0">
              <a:solidFill>
                <a:schemeClr val="bg1"/>
              </a:solidFill>
            </a:endParaRPr>
          </a:p>
        </p:txBody>
      </p:sp>
    </p:spTree>
    <p:extLst>
      <p:ext uri="{BB962C8B-B14F-4D97-AF65-F5344CB8AC3E}">
        <p14:creationId xmlns:p14="http://schemas.microsoft.com/office/powerpoint/2010/main" val="18387561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Cargo Administrativo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4" name="Imagen 99" descr="Interfaz de usuario gráfica, Texto, Aplicación&#10;&#10;Descripción generada automáticamente">
            <a:extLst>
              <a:ext uri="{FF2B5EF4-FFF2-40B4-BE49-F238E27FC236}">
                <a16:creationId xmlns:a16="http://schemas.microsoft.com/office/drawing/2014/main" id="{89F9B6BF-DA1F-9AE5-D497-1D1FDB172525}"/>
              </a:ext>
            </a:extLst>
          </p:cNvPr>
          <p:cNvPicPr>
            <a:picLocks noChangeAspect="1"/>
          </p:cNvPicPr>
          <p:nvPr/>
        </p:nvPicPr>
        <p:blipFill>
          <a:blip r:embed="rId2"/>
          <a:stretch>
            <a:fillRect/>
          </a:stretch>
        </p:blipFill>
        <p:spPr>
          <a:xfrm>
            <a:off x="1586228" y="2838662"/>
            <a:ext cx="6312957" cy="3335111"/>
          </a:xfrm>
          <a:prstGeom prst="rect">
            <a:avLst/>
          </a:prstGeom>
        </p:spPr>
      </p:pic>
    </p:spTree>
    <p:extLst>
      <p:ext uri="{BB962C8B-B14F-4D97-AF65-F5344CB8AC3E}">
        <p14:creationId xmlns:p14="http://schemas.microsoft.com/office/powerpoint/2010/main" val="7607066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Cargo empleado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3" name="Imagen 102" descr="Interfaz de usuario gráfica, Texto, Aplicación, Correo electrónico&#10;&#10;Descripción generada automáticamente">
            <a:extLst>
              <a:ext uri="{FF2B5EF4-FFF2-40B4-BE49-F238E27FC236}">
                <a16:creationId xmlns:a16="http://schemas.microsoft.com/office/drawing/2014/main" id="{539E2657-5C8F-D13F-EDE0-86C9894506E1}"/>
              </a:ext>
            </a:extLst>
          </p:cNvPr>
          <p:cNvPicPr>
            <a:picLocks noChangeAspect="1"/>
          </p:cNvPicPr>
          <p:nvPr/>
        </p:nvPicPr>
        <p:blipFill>
          <a:blip r:embed="rId2"/>
          <a:stretch>
            <a:fillRect/>
          </a:stretch>
        </p:blipFill>
        <p:spPr>
          <a:xfrm>
            <a:off x="1473663" y="2821857"/>
            <a:ext cx="6266080" cy="2942554"/>
          </a:xfrm>
          <a:prstGeom prst="rect">
            <a:avLst/>
          </a:prstGeom>
        </p:spPr>
      </p:pic>
    </p:spTree>
    <p:extLst>
      <p:ext uri="{BB962C8B-B14F-4D97-AF65-F5344CB8AC3E}">
        <p14:creationId xmlns:p14="http://schemas.microsoft.com/office/powerpoint/2010/main" val="355693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Cargo Cliente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4" name="Imagen 114" descr="Interfaz de usuario gráfica, Texto, Aplicación&#10;&#10;Descripción generada automáticamente">
            <a:extLst>
              <a:ext uri="{FF2B5EF4-FFF2-40B4-BE49-F238E27FC236}">
                <a16:creationId xmlns:a16="http://schemas.microsoft.com/office/drawing/2014/main" id="{23138429-B0BA-9946-E8CC-4BBD49FEA9A5}"/>
              </a:ext>
            </a:extLst>
          </p:cNvPr>
          <p:cNvPicPr>
            <a:picLocks noChangeAspect="1"/>
          </p:cNvPicPr>
          <p:nvPr/>
        </p:nvPicPr>
        <p:blipFill>
          <a:blip r:embed="rId2"/>
          <a:stretch>
            <a:fillRect/>
          </a:stretch>
        </p:blipFill>
        <p:spPr>
          <a:xfrm>
            <a:off x="1448739" y="2728297"/>
            <a:ext cx="6468518" cy="2706016"/>
          </a:xfrm>
          <a:prstGeom prst="rect">
            <a:avLst/>
          </a:prstGeom>
        </p:spPr>
      </p:pic>
    </p:spTree>
    <p:extLst>
      <p:ext uri="{BB962C8B-B14F-4D97-AF65-F5344CB8AC3E}">
        <p14:creationId xmlns:p14="http://schemas.microsoft.com/office/powerpoint/2010/main" val="1004411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Creación de un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3" name="Imagen 115" descr="Interfaz de usuario gráfica, Aplicación&#10;&#10;Descripción generada automáticamente">
            <a:extLst>
              <a:ext uri="{FF2B5EF4-FFF2-40B4-BE49-F238E27FC236}">
                <a16:creationId xmlns:a16="http://schemas.microsoft.com/office/drawing/2014/main" id="{815617BF-FBD6-A473-7C0D-077F631AE6F9}"/>
              </a:ext>
            </a:extLst>
          </p:cNvPr>
          <p:cNvPicPr>
            <a:picLocks noChangeAspect="1"/>
          </p:cNvPicPr>
          <p:nvPr/>
        </p:nvPicPr>
        <p:blipFill>
          <a:blip r:embed="rId2"/>
          <a:stretch>
            <a:fillRect/>
          </a:stretch>
        </p:blipFill>
        <p:spPr>
          <a:xfrm>
            <a:off x="2079715" y="2728297"/>
            <a:ext cx="5382442" cy="3320256"/>
          </a:xfrm>
          <a:prstGeom prst="rect">
            <a:avLst/>
          </a:prstGeom>
        </p:spPr>
      </p:pic>
    </p:spTree>
    <p:extLst>
      <p:ext uri="{BB962C8B-B14F-4D97-AF65-F5344CB8AC3E}">
        <p14:creationId xmlns:p14="http://schemas.microsoft.com/office/powerpoint/2010/main" val="33039015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Validación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4" name="Imagen 116" descr="Interfaz de usuario gráfica, Aplicación&#10;&#10;Descripción generada automáticamente">
            <a:extLst>
              <a:ext uri="{FF2B5EF4-FFF2-40B4-BE49-F238E27FC236}">
                <a16:creationId xmlns:a16="http://schemas.microsoft.com/office/drawing/2014/main" id="{A1D5A459-1FB7-A991-08B0-86373D583E23}"/>
              </a:ext>
            </a:extLst>
          </p:cNvPr>
          <p:cNvPicPr>
            <a:picLocks noChangeAspect="1"/>
          </p:cNvPicPr>
          <p:nvPr/>
        </p:nvPicPr>
        <p:blipFill>
          <a:blip r:embed="rId2"/>
          <a:stretch>
            <a:fillRect/>
          </a:stretch>
        </p:blipFill>
        <p:spPr>
          <a:xfrm>
            <a:off x="3415450" y="2613241"/>
            <a:ext cx="2867660" cy="3359785"/>
          </a:xfrm>
          <a:prstGeom prst="rect">
            <a:avLst/>
          </a:prstGeom>
        </p:spPr>
      </p:pic>
    </p:spTree>
    <p:extLst>
      <p:ext uri="{BB962C8B-B14F-4D97-AF65-F5344CB8AC3E}">
        <p14:creationId xmlns:p14="http://schemas.microsoft.com/office/powerpoint/2010/main" val="1949947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Usuarios actuales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3" name="Imagen 117" descr="Imagen que contiene Texto&#10;&#10;Descripción generada automáticamente">
            <a:extLst>
              <a:ext uri="{FF2B5EF4-FFF2-40B4-BE49-F238E27FC236}">
                <a16:creationId xmlns:a16="http://schemas.microsoft.com/office/drawing/2014/main" id="{F4FEB1C5-A57D-C769-8210-6379F9A1FD35}"/>
              </a:ext>
            </a:extLst>
          </p:cNvPr>
          <p:cNvPicPr>
            <a:picLocks noChangeAspect="1"/>
          </p:cNvPicPr>
          <p:nvPr/>
        </p:nvPicPr>
        <p:blipFill>
          <a:blip r:embed="rId2"/>
          <a:stretch>
            <a:fillRect/>
          </a:stretch>
        </p:blipFill>
        <p:spPr>
          <a:xfrm>
            <a:off x="1077322" y="2769699"/>
            <a:ext cx="7371291" cy="940481"/>
          </a:xfrm>
          <a:prstGeom prst="rect">
            <a:avLst/>
          </a:prstGeom>
        </p:spPr>
      </p:pic>
    </p:spTree>
    <p:extLst>
      <p:ext uri="{BB962C8B-B14F-4D97-AF65-F5344CB8AC3E}">
        <p14:creationId xmlns:p14="http://schemas.microsoft.com/office/powerpoint/2010/main" val="3549573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Completar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4" name="Imagen 118">
            <a:extLst>
              <a:ext uri="{FF2B5EF4-FFF2-40B4-BE49-F238E27FC236}">
                <a16:creationId xmlns:a16="http://schemas.microsoft.com/office/drawing/2014/main" id="{1541BCF5-0F71-0CD1-B686-C80300114836}"/>
              </a:ext>
            </a:extLst>
          </p:cNvPr>
          <p:cNvPicPr>
            <a:picLocks noChangeAspect="1"/>
          </p:cNvPicPr>
          <p:nvPr/>
        </p:nvPicPr>
        <p:blipFill>
          <a:blip r:embed="rId2"/>
          <a:stretch>
            <a:fillRect/>
          </a:stretch>
        </p:blipFill>
        <p:spPr>
          <a:xfrm>
            <a:off x="3251163" y="2690930"/>
            <a:ext cx="3177449" cy="3801945"/>
          </a:xfrm>
          <a:prstGeom prst="rect">
            <a:avLst/>
          </a:prstGeom>
        </p:spPr>
      </p:pic>
    </p:spTree>
    <p:extLst>
      <p:ext uri="{BB962C8B-B14F-4D97-AF65-F5344CB8AC3E}">
        <p14:creationId xmlns:p14="http://schemas.microsoft.com/office/powerpoint/2010/main" val="689403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61457"/>
            <a:ext cx="3074634"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Verificación de captcha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sp>
        <p:nvSpPr>
          <p:cNvPr id="3" name="Marcador de contenido 2">
            <a:extLst>
              <a:ext uri="{FF2B5EF4-FFF2-40B4-BE49-F238E27FC236}">
                <a16:creationId xmlns:a16="http://schemas.microsoft.com/office/drawing/2014/main" id="{1803B55A-9207-2CD4-5C03-642A4548C228}"/>
              </a:ext>
            </a:extLst>
          </p:cNvPr>
          <p:cNvSpPr txBox="1">
            <a:spLocks/>
          </p:cNvSpPr>
          <p:nvPr/>
        </p:nvSpPr>
        <p:spPr>
          <a:xfrm>
            <a:off x="4904656" y="1861457"/>
            <a:ext cx="3074634" cy="703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Validaciones de captcha</a:t>
            </a:r>
          </a:p>
        </p:txBody>
      </p:sp>
      <p:pic>
        <p:nvPicPr>
          <p:cNvPr id="8" name="Imagen 119" descr="Interfaz de usuario gráfica, Texto, Aplicación, Chat o mensaje de texto&#10;&#10;Descripción generada automáticamente">
            <a:extLst>
              <a:ext uri="{FF2B5EF4-FFF2-40B4-BE49-F238E27FC236}">
                <a16:creationId xmlns:a16="http://schemas.microsoft.com/office/drawing/2014/main" id="{D6B4675B-CB5F-6942-A687-29F059BE99C1}"/>
              </a:ext>
            </a:extLst>
          </p:cNvPr>
          <p:cNvPicPr>
            <a:picLocks noChangeAspect="1"/>
          </p:cNvPicPr>
          <p:nvPr/>
        </p:nvPicPr>
        <p:blipFill>
          <a:blip r:embed="rId2"/>
          <a:stretch>
            <a:fillRect/>
          </a:stretch>
        </p:blipFill>
        <p:spPr>
          <a:xfrm>
            <a:off x="581191" y="2564867"/>
            <a:ext cx="2700851" cy="2881441"/>
          </a:xfrm>
          <a:prstGeom prst="rect">
            <a:avLst/>
          </a:prstGeom>
        </p:spPr>
      </p:pic>
      <p:pic>
        <p:nvPicPr>
          <p:cNvPr id="9" name="Imagen 120" descr="Interfaz de usuario gráfica, Aplicación&#10;&#10;Descripción generada automáticamente">
            <a:extLst>
              <a:ext uri="{FF2B5EF4-FFF2-40B4-BE49-F238E27FC236}">
                <a16:creationId xmlns:a16="http://schemas.microsoft.com/office/drawing/2014/main" id="{34F8EA16-1017-D1A0-6F82-9BC509A9E5D1}"/>
              </a:ext>
            </a:extLst>
          </p:cNvPr>
          <p:cNvPicPr>
            <a:picLocks noChangeAspect="1"/>
          </p:cNvPicPr>
          <p:nvPr/>
        </p:nvPicPr>
        <p:blipFill>
          <a:blip r:embed="rId3"/>
          <a:stretch>
            <a:fillRect/>
          </a:stretch>
        </p:blipFill>
        <p:spPr>
          <a:xfrm>
            <a:off x="4727303" y="2564867"/>
            <a:ext cx="3618730" cy="2083027"/>
          </a:xfrm>
          <a:prstGeom prst="rect">
            <a:avLst/>
          </a:prstGeom>
        </p:spPr>
      </p:pic>
    </p:spTree>
    <p:extLst>
      <p:ext uri="{BB962C8B-B14F-4D97-AF65-F5344CB8AC3E}">
        <p14:creationId xmlns:p14="http://schemas.microsoft.com/office/powerpoint/2010/main" val="21891726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61457"/>
            <a:ext cx="3074634" cy="703410"/>
          </a:xfrm>
        </p:spPr>
        <p:txBody>
          <a:bodyPr vert="horz" lIns="91440" tIns="45720" rIns="91440" bIns="45720" rtlCol="0" anchor="ctr">
            <a:normAutofit/>
          </a:bodyPr>
          <a:lstStyle/>
          <a:p>
            <a:pPr marL="0" indent="0">
              <a:lnSpc>
                <a:spcPct val="115000"/>
              </a:lnSpc>
              <a:spcBef>
                <a:spcPts val="0"/>
              </a:spcBef>
              <a:spcAft>
                <a:spcPts val="1000"/>
              </a:spcAft>
              <a:buNone/>
            </a:pPr>
            <a:r>
              <a:rPr lang="es-ES" dirty="0">
                <a:solidFill>
                  <a:schemeClr val="tx1"/>
                </a:solidFill>
              </a:rPr>
              <a:t>Agregar el captcha correspondiente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sp>
        <p:nvSpPr>
          <p:cNvPr id="3" name="Marcador de contenido 2">
            <a:extLst>
              <a:ext uri="{FF2B5EF4-FFF2-40B4-BE49-F238E27FC236}">
                <a16:creationId xmlns:a16="http://schemas.microsoft.com/office/drawing/2014/main" id="{1803B55A-9207-2CD4-5C03-642A4548C228}"/>
              </a:ext>
            </a:extLst>
          </p:cNvPr>
          <p:cNvSpPr txBox="1">
            <a:spLocks/>
          </p:cNvSpPr>
          <p:nvPr/>
        </p:nvSpPr>
        <p:spPr>
          <a:xfrm>
            <a:off x="4904655" y="1861457"/>
            <a:ext cx="3937265" cy="703410"/>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Obtener la contraseña temporal al correo electrónico son contraseñas aleatorias</a:t>
            </a:r>
          </a:p>
        </p:txBody>
      </p:sp>
      <p:pic>
        <p:nvPicPr>
          <p:cNvPr id="4" name="Imagen 121" descr="Interfaz de usuario gráfica, Texto, Aplicación&#10;&#10;Descripción generada automáticamente">
            <a:extLst>
              <a:ext uri="{FF2B5EF4-FFF2-40B4-BE49-F238E27FC236}">
                <a16:creationId xmlns:a16="http://schemas.microsoft.com/office/drawing/2014/main" id="{C55000DE-E819-5419-B33D-FF6EC256F2AB}"/>
              </a:ext>
            </a:extLst>
          </p:cNvPr>
          <p:cNvPicPr>
            <a:picLocks noChangeAspect="1"/>
          </p:cNvPicPr>
          <p:nvPr/>
        </p:nvPicPr>
        <p:blipFill>
          <a:blip r:embed="rId2"/>
          <a:stretch>
            <a:fillRect/>
          </a:stretch>
        </p:blipFill>
        <p:spPr>
          <a:xfrm>
            <a:off x="594219" y="2933575"/>
            <a:ext cx="3241382" cy="1359559"/>
          </a:xfrm>
          <a:prstGeom prst="rect">
            <a:avLst/>
          </a:prstGeom>
        </p:spPr>
      </p:pic>
      <p:pic>
        <p:nvPicPr>
          <p:cNvPr id="10" name="Imagen 122">
            <a:extLst>
              <a:ext uri="{FF2B5EF4-FFF2-40B4-BE49-F238E27FC236}">
                <a16:creationId xmlns:a16="http://schemas.microsoft.com/office/drawing/2014/main" id="{9B8A01C0-BE01-66D3-B118-C9D4D115F906}"/>
              </a:ext>
            </a:extLst>
          </p:cNvPr>
          <p:cNvPicPr>
            <a:picLocks noChangeAspect="1"/>
          </p:cNvPicPr>
          <p:nvPr/>
        </p:nvPicPr>
        <p:blipFill>
          <a:blip r:embed="rId3"/>
          <a:stretch>
            <a:fillRect/>
          </a:stretch>
        </p:blipFill>
        <p:spPr>
          <a:xfrm>
            <a:off x="4825173" y="3069549"/>
            <a:ext cx="4016747" cy="1989671"/>
          </a:xfrm>
          <a:prstGeom prst="rect">
            <a:avLst/>
          </a:prstGeom>
        </p:spPr>
      </p:pic>
    </p:spTree>
    <p:extLst>
      <p:ext uri="{BB962C8B-B14F-4D97-AF65-F5344CB8AC3E}">
        <p14:creationId xmlns:p14="http://schemas.microsoft.com/office/powerpoint/2010/main" val="42207566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391357" cy="703410"/>
          </a:xfrm>
        </p:spPr>
        <p:txBody>
          <a:bodyPr vert="horz" lIns="91440" tIns="45720" rIns="91440" bIns="45720" rtlCol="0" anchor="ctr">
            <a:normAutofit/>
          </a:bodyPr>
          <a:lstStyle/>
          <a:p>
            <a:pPr marL="0" indent="0">
              <a:lnSpc>
                <a:spcPct val="115000"/>
              </a:lnSpc>
              <a:spcBef>
                <a:spcPts val="0"/>
              </a:spcBef>
              <a:spcAft>
                <a:spcPts val="1000"/>
              </a:spcAft>
              <a:buNone/>
            </a:pPr>
            <a:r>
              <a:rPr lang="es-ES" dirty="0">
                <a:solidFill>
                  <a:schemeClr val="tx1"/>
                </a:solidFill>
              </a:rPr>
              <a:t>Verificar el nuevo usuario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8" name="Imagen 123" descr="Texto&#10;&#10;Descripción generada automáticamente con confianza baja">
            <a:extLst>
              <a:ext uri="{FF2B5EF4-FFF2-40B4-BE49-F238E27FC236}">
                <a16:creationId xmlns:a16="http://schemas.microsoft.com/office/drawing/2014/main" id="{1DF78930-62FB-1868-B530-77FF27C16419}"/>
              </a:ext>
            </a:extLst>
          </p:cNvPr>
          <p:cNvPicPr>
            <a:picLocks noChangeAspect="1"/>
          </p:cNvPicPr>
          <p:nvPr/>
        </p:nvPicPr>
        <p:blipFill>
          <a:blip r:embed="rId2"/>
          <a:stretch>
            <a:fillRect/>
          </a:stretch>
        </p:blipFill>
        <p:spPr>
          <a:xfrm>
            <a:off x="1430250" y="2662910"/>
            <a:ext cx="6838060" cy="1157903"/>
          </a:xfrm>
          <a:prstGeom prst="rect">
            <a:avLst/>
          </a:prstGeom>
        </p:spPr>
      </p:pic>
      <p:sp>
        <p:nvSpPr>
          <p:cNvPr id="9" name="Marcador de contenido 2">
            <a:extLst>
              <a:ext uri="{FF2B5EF4-FFF2-40B4-BE49-F238E27FC236}">
                <a16:creationId xmlns:a16="http://schemas.microsoft.com/office/drawing/2014/main" id="{FF8450A9-89C8-62E2-ED25-428130A43890}"/>
              </a:ext>
            </a:extLst>
          </p:cNvPr>
          <p:cNvSpPr txBox="1">
            <a:spLocks/>
          </p:cNvSpPr>
          <p:nvPr/>
        </p:nvSpPr>
        <p:spPr>
          <a:xfrm>
            <a:off x="581191" y="3926308"/>
            <a:ext cx="8391357" cy="70341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15000"/>
              </a:lnSpc>
              <a:spcBef>
                <a:spcPts val="0"/>
              </a:spcBef>
              <a:spcAft>
                <a:spcPts val="1000"/>
              </a:spcAft>
              <a:buFont typeface="Wingdings 2" panose="05020102010507070707" pitchFamily="18" charset="2"/>
              <a:buNone/>
            </a:pPr>
            <a:r>
              <a:rPr lang="es-ES" dirty="0">
                <a:solidFill>
                  <a:schemeClr val="tx1"/>
                </a:solidFill>
              </a:rPr>
              <a:t>Contraseñas encriptadas</a:t>
            </a:r>
          </a:p>
        </p:txBody>
      </p:sp>
      <p:pic>
        <p:nvPicPr>
          <p:cNvPr id="11" name="Imagen 124" descr="Captura de pantalla de computadora&#10;&#10;Descripción generada automáticamente">
            <a:extLst>
              <a:ext uri="{FF2B5EF4-FFF2-40B4-BE49-F238E27FC236}">
                <a16:creationId xmlns:a16="http://schemas.microsoft.com/office/drawing/2014/main" id="{7FBED6FE-EA6D-B67B-65F4-3247F350FD50}"/>
              </a:ext>
            </a:extLst>
          </p:cNvPr>
          <p:cNvPicPr>
            <a:picLocks noChangeAspect="1"/>
          </p:cNvPicPr>
          <p:nvPr/>
        </p:nvPicPr>
        <p:blipFill>
          <a:blip r:embed="rId3"/>
          <a:stretch>
            <a:fillRect/>
          </a:stretch>
        </p:blipFill>
        <p:spPr>
          <a:xfrm>
            <a:off x="846922" y="4735213"/>
            <a:ext cx="8004715" cy="1120133"/>
          </a:xfrm>
          <a:prstGeom prst="rect">
            <a:avLst/>
          </a:prstGeom>
        </p:spPr>
      </p:pic>
    </p:spTree>
    <p:extLst>
      <p:ext uri="{BB962C8B-B14F-4D97-AF65-F5344CB8AC3E}">
        <p14:creationId xmlns:p14="http://schemas.microsoft.com/office/powerpoint/2010/main" val="160820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VENTAJAS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2474096"/>
          </a:xfrm>
        </p:spPr>
        <p:txBody>
          <a:bodyPr>
            <a:normAutofit/>
          </a:bodyPr>
          <a:lstStyle/>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Portabilidad entre la nube y entornos locales, y entre plataformas en la nube.</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Menor curva de aprendizaje para la mayoría de los desarrolladores.</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Evolución natural desde el modelo de aplicaciones tradicional.</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Abiertas a entornos heterogéneos (Windows o Linux)</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rgbClr val="FFFF00"/>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4E9ABC38-CBA9-5EB2-FE06-829927FE5E70}"/>
              </a:ext>
            </a:extLst>
          </p:cNvPr>
          <p:cNvSpPr txBox="1">
            <a:spLocks/>
          </p:cNvSpPr>
          <p:nvPr/>
        </p:nvSpPr>
        <p:spPr>
          <a:xfrm>
            <a:off x="11038800"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12639152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61457"/>
            <a:ext cx="3074634" cy="703410"/>
          </a:xfrm>
        </p:spPr>
        <p:txBody>
          <a:bodyPr vert="horz" lIns="91440" tIns="45720" rIns="91440" bIns="45720" rtlCol="0" anchor="ctr">
            <a:normAutofit/>
          </a:bodyPr>
          <a:lstStyle/>
          <a:p>
            <a:pPr marL="0" indent="0">
              <a:lnSpc>
                <a:spcPct val="115000"/>
              </a:lnSpc>
              <a:spcBef>
                <a:spcPts val="0"/>
              </a:spcBef>
              <a:spcAft>
                <a:spcPts val="1000"/>
              </a:spcAft>
              <a:buNone/>
            </a:pPr>
            <a:r>
              <a:rPr lang="es-ES" dirty="0">
                <a:solidFill>
                  <a:schemeClr val="tx1"/>
                </a:solidFill>
              </a:rPr>
              <a:t>Ingresar al sistema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sp>
        <p:nvSpPr>
          <p:cNvPr id="3" name="Marcador de contenido 2">
            <a:extLst>
              <a:ext uri="{FF2B5EF4-FFF2-40B4-BE49-F238E27FC236}">
                <a16:creationId xmlns:a16="http://schemas.microsoft.com/office/drawing/2014/main" id="{1803B55A-9207-2CD4-5C03-642A4548C228}"/>
              </a:ext>
            </a:extLst>
          </p:cNvPr>
          <p:cNvSpPr txBox="1">
            <a:spLocks/>
          </p:cNvSpPr>
          <p:nvPr/>
        </p:nvSpPr>
        <p:spPr>
          <a:xfrm>
            <a:off x="4904655" y="1861457"/>
            <a:ext cx="3937265" cy="703410"/>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ser la primera vez que accede al sistema no le permitirá usarlo si no actualiza su contraseña </a:t>
            </a:r>
          </a:p>
        </p:txBody>
      </p:sp>
      <p:pic>
        <p:nvPicPr>
          <p:cNvPr id="8" name="Imagen 125">
            <a:extLst>
              <a:ext uri="{FF2B5EF4-FFF2-40B4-BE49-F238E27FC236}">
                <a16:creationId xmlns:a16="http://schemas.microsoft.com/office/drawing/2014/main" id="{7C33B6A2-6D6A-CF69-979A-42548BB8565D}"/>
              </a:ext>
            </a:extLst>
          </p:cNvPr>
          <p:cNvPicPr>
            <a:picLocks noChangeAspect="1"/>
          </p:cNvPicPr>
          <p:nvPr/>
        </p:nvPicPr>
        <p:blipFill>
          <a:blip r:embed="rId2"/>
          <a:stretch>
            <a:fillRect/>
          </a:stretch>
        </p:blipFill>
        <p:spPr>
          <a:xfrm>
            <a:off x="581192" y="2728297"/>
            <a:ext cx="4015740" cy="1966167"/>
          </a:xfrm>
          <a:prstGeom prst="rect">
            <a:avLst/>
          </a:prstGeom>
        </p:spPr>
      </p:pic>
      <p:pic>
        <p:nvPicPr>
          <p:cNvPr id="9" name="Imagen 126" descr="Interfaz de usuario gráfica, Texto, Aplicación&#10;&#10;Descripción generada automáticamente">
            <a:extLst>
              <a:ext uri="{FF2B5EF4-FFF2-40B4-BE49-F238E27FC236}">
                <a16:creationId xmlns:a16="http://schemas.microsoft.com/office/drawing/2014/main" id="{31C45A80-DC0A-FF88-2207-1E5B19718B09}"/>
              </a:ext>
            </a:extLst>
          </p:cNvPr>
          <p:cNvPicPr>
            <a:picLocks noChangeAspect="1"/>
          </p:cNvPicPr>
          <p:nvPr/>
        </p:nvPicPr>
        <p:blipFill>
          <a:blip r:embed="rId3"/>
          <a:stretch>
            <a:fillRect/>
          </a:stretch>
        </p:blipFill>
        <p:spPr>
          <a:xfrm>
            <a:off x="4889680" y="2777283"/>
            <a:ext cx="3952240" cy="2464188"/>
          </a:xfrm>
          <a:prstGeom prst="rect">
            <a:avLst/>
          </a:prstGeom>
        </p:spPr>
      </p:pic>
    </p:spTree>
    <p:extLst>
      <p:ext uri="{BB962C8B-B14F-4D97-AF65-F5344CB8AC3E}">
        <p14:creationId xmlns:p14="http://schemas.microsoft.com/office/powerpoint/2010/main" val="35005953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391357" cy="367393"/>
          </a:xfrm>
        </p:spPr>
        <p:txBody>
          <a:bodyPr vert="horz" lIns="91440" tIns="45720" rIns="91440" bIns="45720" rtlCol="0" anchor="ctr">
            <a:normAutofit lnSpcReduction="10000"/>
          </a:bodyPr>
          <a:lstStyle/>
          <a:p>
            <a:pPr marL="0" indent="0">
              <a:lnSpc>
                <a:spcPct val="115000"/>
              </a:lnSpc>
              <a:spcBef>
                <a:spcPts val="0"/>
              </a:spcBef>
              <a:spcAft>
                <a:spcPts val="1000"/>
              </a:spcAft>
              <a:buNone/>
            </a:pPr>
            <a:r>
              <a:rPr lang="es-ES" dirty="0">
                <a:solidFill>
                  <a:schemeClr val="tx1"/>
                </a:solidFill>
              </a:rPr>
              <a:t>Verificar que fue modificada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sp>
        <p:nvSpPr>
          <p:cNvPr id="9" name="Marcador de contenido 2">
            <a:extLst>
              <a:ext uri="{FF2B5EF4-FFF2-40B4-BE49-F238E27FC236}">
                <a16:creationId xmlns:a16="http://schemas.microsoft.com/office/drawing/2014/main" id="{FF8450A9-89C8-62E2-ED25-428130A43890}"/>
              </a:ext>
            </a:extLst>
          </p:cNvPr>
          <p:cNvSpPr txBox="1">
            <a:spLocks/>
          </p:cNvSpPr>
          <p:nvPr/>
        </p:nvSpPr>
        <p:spPr>
          <a:xfrm>
            <a:off x="581191" y="3926308"/>
            <a:ext cx="8391357" cy="36739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15000"/>
              </a:lnSpc>
              <a:spcBef>
                <a:spcPts val="0"/>
              </a:spcBef>
              <a:spcAft>
                <a:spcPts val="1000"/>
              </a:spcAft>
              <a:buFont typeface="Wingdings 2" panose="05020102010507070707" pitchFamily="18" charset="2"/>
              <a:buNone/>
            </a:pPr>
            <a:r>
              <a:rPr lang="es-ES" dirty="0">
                <a:solidFill>
                  <a:schemeClr val="tx1"/>
                </a:solidFill>
              </a:rPr>
              <a:t>Olvidar la contraseña ingresada y solicitar el cambio de contraseña</a:t>
            </a:r>
          </a:p>
        </p:txBody>
      </p:sp>
      <p:pic>
        <p:nvPicPr>
          <p:cNvPr id="3" name="Imagen 127" descr="Interfaz de usuario gráfica, Aplicación, Teams&#10;&#10;Descripción generada automáticamente">
            <a:extLst>
              <a:ext uri="{FF2B5EF4-FFF2-40B4-BE49-F238E27FC236}">
                <a16:creationId xmlns:a16="http://schemas.microsoft.com/office/drawing/2014/main" id="{A6948EBE-1C98-9C73-60FE-02BE1ECF8542}"/>
              </a:ext>
            </a:extLst>
          </p:cNvPr>
          <p:cNvPicPr>
            <a:picLocks noChangeAspect="1"/>
          </p:cNvPicPr>
          <p:nvPr/>
        </p:nvPicPr>
        <p:blipFill>
          <a:blip r:embed="rId2"/>
          <a:stretch>
            <a:fillRect/>
          </a:stretch>
        </p:blipFill>
        <p:spPr>
          <a:xfrm>
            <a:off x="1623332" y="2334345"/>
            <a:ext cx="6329879" cy="1428533"/>
          </a:xfrm>
          <a:prstGeom prst="rect">
            <a:avLst/>
          </a:prstGeom>
        </p:spPr>
      </p:pic>
      <p:pic>
        <p:nvPicPr>
          <p:cNvPr id="4" name="Imagen 2624" descr="Interfaz de usuario gráfica, Texto, Aplicación&#10;&#10;Descripción generada automáticamente">
            <a:extLst>
              <a:ext uri="{FF2B5EF4-FFF2-40B4-BE49-F238E27FC236}">
                <a16:creationId xmlns:a16="http://schemas.microsoft.com/office/drawing/2014/main" id="{63684515-DEFB-B170-A020-AF4C14A9E075}"/>
              </a:ext>
            </a:extLst>
          </p:cNvPr>
          <p:cNvPicPr>
            <a:picLocks noChangeAspect="1"/>
          </p:cNvPicPr>
          <p:nvPr/>
        </p:nvPicPr>
        <p:blipFill>
          <a:blip r:embed="rId3"/>
          <a:stretch>
            <a:fillRect/>
          </a:stretch>
        </p:blipFill>
        <p:spPr>
          <a:xfrm>
            <a:off x="2777910" y="4464582"/>
            <a:ext cx="4142740" cy="2106930"/>
          </a:xfrm>
          <a:prstGeom prst="rect">
            <a:avLst/>
          </a:prstGeom>
        </p:spPr>
      </p:pic>
    </p:spTree>
    <p:extLst>
      <p:ext uri="{BB962C8B-B14F-4D97-AF65-F5344CB8AC3E}">
        <p14:creationId xmlns:p14="http://schemas.microsoft.com/office/powerpoint/2010/main" val="1416092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391357" cy="367393"/>
          </a:xfrm>
        </p:spPr>
        <p:txBody>
          <a:bodyPr vert="horz" lIns="91440" tIns="45720" rIns="91440" bIns="45720" rtlCol="0" anchor="ctr">
            <a:normAutofit lnSpcReduction="10000"/>
          </a:bodyPr>
          <a:lstStyle/>
          <a:p>
            <a:pPr marL="0" indent="0">
              <a:lnSpc>
                <a:spcPct val="115000"/>
              </a:lnSpc>
              <a:spcBef>
                <a:spcPts val="0"/>
              </a:spcBef>
              <a:spcAft>
                <a:spcPts val="1000"/>
              </a:spcAft>
              <a:buNone/>
            </a:pPr>
            <a:r>
              <a:rPr lang="es-ES" dirty="0">
                <a:solidFill>
                  <a:schemeClr val="tx1"/>
                </a:solidFill>
              </a:rPr>
              <a:t>Verificar el correo electrónico donde se generó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sp>
        <p:nvSpPr>
          <p:cNvPr id="9" name="Marcador de contenido 2">
            <a:extLst>
              <a:ext uri="{FF2B5EF4-FFF2-40B4-BE49-F238E27FC236}">
                <a16:creationId xmlns:a16="http://schemas.microsoft.com/office/drawing/2014/main" id="{FF8450A9-89C8-62E2-ED25-428130A43890}"/>
              </a:ext>
            </a:extLst>
          </p:cNvPr>
          <p:cNvSpPr txBox="1">
            <a:spLocks/>
          </p:cNvSpPr>
          <p:nvPr/>
        </p:nvSpPr>
        <p:spPr>
          <a:xfrm>
            <a:off x="581191" y="3926308"/>
            <a:ext cx="8391357" cy="367393"/>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15000"/>
              </a:lnSpc>
              <a:spcBef>
                <a:spcPts val="0"/>
              </a:spcBef>
              <a:spcAft>
                <a:spcPts val="1000"/>
              </a:spcAft>
              <a:buFont typeface="Wingdings 2" panose="05020102010507070707" pitchFamily="18" charset="2"/>
              <a:buNone/>
            </a:pPr>
            <a:r>
              <a:rPr lang="es-ES" dirty="0">
                <a:solidFill>
                  <a:schemeClr val="tx1"/>
                </a:solidFill>
              </a:rPr>
              <a:t>Finalmente se tiene acceso al sistema</a:t>
            </a:r>
          </a:p>
        </p:txBody>
      </p:sp>
      <p:pic>
        <p:nvPicPr>
          <p:cNvPr id="8" name="Imagen 2627" descr="Interfaz de usuario gráfica, Texto, Carta, Correo electrónico&#10;&#10;Descripción generada automáticamente">
            <a:extLst>
              <a:ext uri="{FF2B5EF4-FFF2-40B4-BE49-F238E27FC236}">
                <a16:creationId xmlns:a16="http://schemas.microsoft.com/office/drawing/2014/main" id="{285EC914-3A4A-773A-7570-72547293D8E8}"/>
              </a:ext>
            </a:extLst>
          </p:cNvPr>
          <p:cNvPicPr>
            <a:picLocks noChangeAspect="1"/>
          </p:cNvPicPr>
          <p:nvPr/>
        </p:nvPicPr>
        <p:blipFill>
          <a:blip r:embed="rId2"/>
          <a:stretch>
            <a:fillRect/>
          </a:stretch>
        </p:blipFill>
        <p:spPr>
          <a:xfrm>
            <a:off x="2863634" y="2532205"/>
            <a:ext cx="3971290" cy="1074420"/>
          </a:xfrm>
          <a:prstGeom prst="rect">
            <a:avLst/>
          </a:prstGeom>
        </p:spPr>
      </p:pic>
      <p:pic>
        <p:nvPicPr>
          <p:cNvPr id="10" name="Imagen 2628" descr="Interfaz de usuario gráfica, Texto, Aplicación&#10;&#10;Descripción generada automáticamente">
            <a:extLst>
              <a:ext uri="{FF2B5EF4-FFF2-40B4-BE49-F238E27FC236}">
                <a16:creationId xmlns:a16="http://schemas.microsoft.com/office/drawing/2014/main" id="{D7FEF5F9-F3B1-6638-69A2-2FC5F43991F7}"/>
              </a:ext>
            </a:extLst>
          </p:cNvPr>
          <p:cNvPicPr>
            <a:picLocks noChangeAspect="1"/>
          </p:cNvPicPr>
          <p:nvPr/>
        </p:nvPicPr>
        <p:blipFill>
          <a:blip r:embed="rId3"/>
          <a:stretch>
            <a:fillRect/>
          </a:stretch>
        </p:blipFill>
        <p:spPr>
          <a:xfrm>
            <a:off x="2410368" y="4518641"/>
            <a:ext cx="4901669" cy="1761267"/>
          </a:xfrm>
          <a:prstGeom prst="rect">
            <a:avLst/>
          </a:prstGeom>
        </p:spPr>
      </p:pic>
    </p:spTree>
    <p:extLst>
      <p:ext uri="{BB962C8B-B14F-4D97-AF65-F5344CB8AC3E}">
        <p14:creationId xmlns:p14="http://schemas.microsoft.com/office/powerpoint/2010/main" val="3687648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a:bodyPr>
          <a:lstStyle/>
          <a:p>
            <a:r>
              <a:rPr lang="es-ES" dirty="0">
                <a:solidFill>
                  <a:schemeClr val="tx1"/>
                </a:solidFill>
              </a:rPr>
              <a:t>Se logró cumplir con los requerimientos solicitados de manera satisfactoria, además, la aplicación se desarrolló con .NET mediante la herramienta para crear aplicaciones web.</a:t>
            </a:r>
          </a:p>
          <a:p>
            <a:r>
              <a:rPr lang="es-ES" dirty="0">
                <a:solidFill>
                  <a:schemeClr val="tx1"/>
                </a:solidFill>
              </a:rPr>
              <a:t>ASP.NET se basa en el lenguaje de programación .NET y ofrece una amplia gama de características, incluyendo seguridad, rendimiento, facilidad de uso y soporte para múltiples lenguajes de programación.</a:t>
            </a:r>
          </a:p>
          <a:p>
            <a:r>
              <a:rPr lang="es-ES" dirty="0">
                <a:solidFill>
                  <a:schemeClr val="tx1"/>
                </a:solidFill>
              </a:rPr>
              <a:t>ASP.NET se integra con otros productos y tecnologías de Microsoft, lo que lo hace una opción popular para los desarrolladores que trabajan en entornos Microsoft.</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rgbClr val="FFFF00"/>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113</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Aprender y comprender los conceptos básicos de .NET Framework: ASP.NET está construido sobre el marco de trabajo .NET, por lo que es importante comprender sus conceptos básicos antes de comenzar a trabajar con ASP.NET.</a:t>
            </a:r>
          </a:p>
          <a:p>
            <a:pPr algn="just"/>
            <a:r>
              <a:rPr lang="es-ES" dirty="0">
                <a:solidFill>
                  <a:schemeClr val="tx1"/>
                </a:solidFill>
              </a:rPr>
              <a:t>Utilizar una arquitectura bien definida: ASP.NET permite la implementación de diferentes arquitecturas, por lo que es importante elegir una que se adapte a las necesidades del proyecto.</a:t>
            </a:r>
          </a:p>
          <a:p>
            <a:pPr algn="just"/>
            <a:r>
              <a:rPr lang="es-ES" dirty="0">
                <a:solidFill>
                  <a:schemeClr val="tx1"/>
                </a:solidFill>
              </a:rPr>
              <a:t>Mantener el código limpio y organizado: ASP.NET permite la creación de aplicaciones complejas, por lo que es importante mantener el código limpio y organizado para facilitar la mantenibilidad y la escalabilidad.</a:t>
            </a:r>
          </a:p>
          <a:p>
            <a:pPr algn="just"/>
            <a:r>
              <a:rPr lang="es-ES" dirty="0">
                <a:solidFill>
                  <a:schemeClr val="tx1"/>
                </a:solidFill>
              </a:rPr>
              <a:t>Aprovechar los componentes y herramientas de terceros: ASP.NET cuenta con una amplia gama de componentes y herramientas de terceros que pueden mejorar la productividad y la calidad de su código.</a:t>
            </a:r>
          </a:p>
          <a:p>
            <a:pPr algn="just"/>
            <a:r>
              <a:rPr lang="es-ES" dirty="0">
                <a:solidFill>
                  <a:schemeClr val="tx1"/>
                </a:solidFill>
              </a:rPr>
              <a:t>Realizar pruebas exhaustivas: ASP.NET ofrece una gran cantidad de herramientas de prueba, por lo que es importante aprovecharlas para garantizar la calidad y la seguridad de su aplicación.</a:t>
            </a:r>
          </a:p>
          <a:p>
            <a:pPr algn="just"/>
            <a:r>
              <a:rPr lang="es-ES" dirty="0">
                <a:solidFill>
                  <a:schemeClr val="tx1"/>
                </a:solidFill>
              </a:rPr>
              <a:t>Use SHA-1 solo en situaciones específicas: Si es absolutamente necesario usar SHA-1, asegúrese de hacerlo en un contexto que no requiera un alto nivel de seguridad, como en aplicaciones antiguas que no pueden ser actualizadas para usar una función hash más segura.</a:t>
            </a:r>
          </a:p>
          <a:p>
            <a:pPr algn="just"/>
            <a:r>
              <a:rPr lang="es-ES" dirty="0">
                <a:solidFill>
                  <a:schemeClr val="tx1"/>
                </a:solidFill>
              </a:rPr>
              <a:t>Planificar adecuadamente la arquitectura de la base de datos: antes de comenzar a trabajar con SQL Server, es importante planificar adecuadamente la arquitectura de la base de datos, incluyendo la estructura de las tablas, las relaciones entre ellas y la indexación.</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rgbClr val="FFFF00"/>
                </a:solidFill>
              </a:rPr>
              <a:t>RECOMENDACIONES</a:t>
            </a:r>
          </a:p>
          <a:p>
            <a:pPr lvl="1">
              <a:lnSpc>
                <a:spcPct val="90000"/>
              </a:lnSpc>
            </a:pPr>
            <a:r>
              <a:rPr lang="es-ES" sz="1100" dirty="0">
                <a:solidFill>
                  <a:schemeClr val="bg1"/>
                </a:solidFill>
              </a:rPr>
              <a:t>BIBLIOGRAFÍA</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114</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lnSpcReduction="10000"/>
          </a:bodyPr>
          <a:lstStyle/>
          <a:p>
            <a:pPr marL="0" indent="0" algn="just">
              <a:buNone/>
            </a:pPr>
            <a:r>
              <a:rPr lang="es-ES" dirty="0">
                <a:solidFill>
                  <a:schemeClr val="tx1"/>
                </a:solidFill>
              </a:rPr>
              <a:t>[1].	Microsoft. (s.f.). ASP.NET. Recuperado el 4 de febrero de 2023, de https://dotnet.microsoft.com/es-es/apps/aspnet </a:t>
            </a:r>
          </a:p>
          <a:p>
            <a:pPr marL="0" indent="0" algn="just">
              <a:buNone/>
            </a:pPr>
            <a:r>
              <a:rPr lang="es-ES" dirty="0">
                <a:solidFill>
                  <a:schemeClr val="tx1"/>
                </a:solidFill>
              </a:rPr>
              <a:t>[2].	Freeman, J., &amp; </a:t>
            </a:r>
            <a:r>
              <a:rPr lang="es-ES" dirty="0" err="1">
                <a:solidFill>
                  <a:schemeClr val="tx1"/>
                </a:solidFill>
              </a:rPr>
              <a:t>Budzinski</a:t>
            </a:r>
            <a:r>
              <a:rPr lang="es-ES" dirty="0">
                <a:solidFill>
                  <a:schemeClr val="tx1"/>
                </a:solidFill>
              </a:rPr>
              <a:t>, C. (2017). Pro ASP.NET Core MVC 2 (7th ed.). </a:t>
            </a:r>
            <a:r>
              <a:rPr lang="es-ES" dirty="0" err="1">
                <a:solidFill>
                  <a:schemeClr val="tx1"/>
                </a:solidFill>
              </a:rPr>
              <a:t>Apress</a:t>
            </a:r>
            <a:r>
              <a:rPr lang="es-ES" dirty="0">
                <a:solidFill>
                  <a:schemeClr val="tx1"/>
                </a:solidFill>
              </a:rPr>
              <a:t>.</a:t>
            </a:r>
          </a:p>
          <a:p>
            <a:pPr marL="0" indent="0" algn="just">
              <a:buNone/>
            </a:pPr>
            <a:r>
              <a:rPr lang="es-ES" dirty="0">
                <a:solidFill>
                  <a:schemeClr val="tx1"/>
                </a:solidFill>
              </a:rPr>
              <a:t>[3].	</a:t>
            </a:r>
            <a:r>
              <a:rPr lang="es-ES" dirty="0" err="1">
                <a:solidFill>
                  <a:schemeClr val="tx1"/>
                </a:solidFill>
              </a:rPr>
              <a:t>Girouard</a:t>
            </a:r>
            <a:r>
              <a:rPr lang="es-ES" dirty="0">
                <a:solidFill>
                  <a:schemeClr val="tx1"/>
                </a:solidFill>
              </a:rPr>
              <a:t>, A. (2019). ASP.NET Core 2 and Vue.js: Full-</a:t>
            </a:r>
            <a:r>
              <a:rPr lang="es-ES" dirty="0" err="1">
                <a:solidFill>
                  <a:schemeClr val="tx1"/>
                </a:solidFill>
              </a:rPr>
              <a:t>Stack</a:t>
            </a:r>
            <a:r>
              <a:rPr lang="es-ES" dirty="0">
                <a:solidFill>
                  <a:schemeClr val="tx1"/>
                </a:solidFill>
              </a:rPr>
              <a:t> Web Development </a:t>
            </a:r>
            <a:r>
              <a:rPr lang="es-ES" dirty="0" err="1">
                <a:solidFill>
                  <a:schemeClr val="tx1"/>
                </a:solidFill>
              </a:rPr>
              <a:t>with</a:t>
            </a:r>
            <a:r>
              <a:rPr lang="es-ES" dirty="0">
                <a:solidFill>
                  <a:schemeClr val="tx1"/>
                </a:solidFill>
              </a:rPr>
              <a:t> .NET Core and Vue.js. </a:t>
            </a:r>
            <a:r>
              <a:rPr lang="es-ES" dirty="0" err="1">
                <a:solidFill>
                  <a:schemeClr val="tx1"/>
                </a:solidFill>
              </a:rPr>
              <a:t>Packt</a:t>
            </a:r>
            <a:r>
              <a:rPr lang="es-ES" dirty="0">
                <a:solidFill>
                  <a:schemeClr val="tx1"/>
                </a:solidFill>
              </a:rPr>
              <a:t> Publishing Ltd.</a:t>
            </a:r>
          </a:p>
          <a:p>
            <a:pPr marL="0" indent="0" algn="just">
              <a:buNone/>
            </a:pPr>
            <a:r>
              <a:rPr lang="es-ES" dirty="0">
                <a:solidFill>
                  <a:schemeClr val="tx1"/>
                </a:solidFill>
              </a:rPr>
              <a:t>[4].	Foster, J. (2017). ASP.NET Core </a:t>
            </a:r>
            <a:r>
              <a:rPr lang="es-ES" dirty="0" err="1">
                <a:solidFill>
                  <a:schemeClr val="tx1"/>
                </a:solidFill>
              </a:rPr>
              <a:t>Succinctly</a:t>
            </a:r>
            <a:r>
              <a:rPr lang="es-ES" dirty="0">
                <a:solidFill>
                  <a:schemeClr val="tx1"/>
                </a:solidFill>
              </a:rPr>
              <a:t>. </a:t>
            </a:r>
            <a:r>
              <a:rPr lang="es-ES" dirty="0" err="1">
                <a:solidFill>
                  <a:schemeClr val="tx1"/>
                </a:solidFill>
              </a:rPr>
              <a:t>Syncfusion</a:t>
            </a:r>
            <a:r>
              <a:rPr lang="es-ES" dirty="0">
                <a:solidFill>
                  <a:schemeClr val="tx1"/>
                </a:solidFill>
              </a:rPr>
              <a:t>, Inc.</a:t>
            </a:r>
          </a:p>
          <a:p>
            <a:pPr marL="0" indent="0" algn="just">
              <a:buNone/>
            </a:pPr>
            <a:r>
              <a:rPr lang="es-ES" dirty="0">
                <a:solidFill>
                  <a:schemeClr val="tx1"/>
                </a:solidFill>
              </a:rPr>
              <a:t>[5].	Galloway, J. (2019). ASP.NET Core in </a:t>
            </a:r>
            <a:r>
              <a:rPr lang="es-ES" dirty="0" err="1">
                <a:solidFill>
                  <a:schemeClr val="tx1"/>
                </a:solidFill>
              </a:rPr>
              <a:t>Action</a:t>
            </a:r>
            <a:r>
              <a:rPr lang="es-ES" dirty="0">
                <a:solidFill>
                  <a:schemeClr val="tx1"/>
                </a:solidFill>
              </a:rPr>
              <a:t>. Manning </a:t>
            </a:r>
            <a:r>
              <a:rPr lang="es-ES" dirty="0" err="1">
                <a:solidFill>
                  <a:schemeClr val="tx1"/>
                </a:solidFill>
              </a:rPr>
              <a:t>Publications</a:t>
            </a:r>
            <a:r>
              <a:rPr lang="es-ES" dirty="0">
                <a:solidFill>
                  <a:schemeClr val="tx1"/>
                </a:solidFill>
              </a:rPr>
              <a:t> Co.</a:t>
            </a:r>
          </a:p>
          <a:p>
            <a:pPr marL="0" indent="0" algn="just">
              <a:buNone/>
            </a:pPr>
            <a:r>
              <a:rPr lang="es-ES" dirty="0">
                <a:solidFill>
                  <a:schemeClr val="tx1"/>
                </a:solidFill>
              </a:rPr>
              <a:t>[6].	Microsoft </a:t>
            </a:r>
            <a:r>
              <a:rPr lang="es-ES" dirty="0" err="1">
                <a:solidFill>
                  <a:schemeClr val="tx1"/>
                </a:solidFill>
              </a:rPr>
              <a:t>Corporation</a:t>
            </a:r>
            <a:r>
              <a:rPr lang="es-ES" dirty="0">
                <a:solidFill>
                  <a:schemeClr val="tx1"/>
                </a:solidFill>
              </a:rPr>
              <a:t>. (s.f.). N-</a:t>
            </a:r>
            <a:r>
              <a:rPr lang="es-ES" dirty="0" err="1">
                <a:solidFill>
                  <a:schemeClr val="tx1"/>
                </a:solidFill>
              </a:rPr>
              <a:t>tier</a:t>
            </a:r>
            <a:r>
              <a:rPr lang="es-ES" dirty="0">
                <a:solidFill>
                  <a:schemeClr val="tx1"/>
                </a:solidFill>
              </a:rPr>
              <a:t>. En Microsoft </a:t>
            </a:r>
            <a:r>
              <a:rPr lang="es-ES" dirty="0" err="1">
                <a:solidFill>
                  <a:schemeClr val="tx1"/>
                </a:solidFill>
              </a:rPr>
              <a:t>Learn</a:t>
            </a:r>
            <a:r>
              <a:rPr lang="es-ES" dirty="0">
                <a:solidFill>
                  <a:schemeClr val="tx1"/>
                </a:solidFill>
              </a:rPr>
              <a:t> [en línea]. Disponible en: https://learn.microsoft.com/es-es/azure/architecture/guide/architecture-styles/n-tier [Consultado el 4 de febrero de 2023].</a:t>
            </a:r>
          </a:p>
          <a:p>
            <a:pPr marL="0" indent="0" algn="just">
              <a:buNone/>
            </a:pPr>
            <a:r>
              <a:rPr lang="es-ES" dirty="0">
                <a:solidFill>
                  <a:schemeClr val="tx1"/>
                </a:solidFill>
              </a:rPr>
              <a:t>[7].	"Arquitectura N capas". (s.f.). En Wikipedia [en línea]. Disponible en: https://es.wikipedia.org/wiki/Arquitectura_n_capas [Consultado el 4 de febrero de 2023].</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rgbClr val="FFFF00"/>
                </a:solidFill>
              </a:rPr>
              <a:t>BIBLIOGRAFÍA</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115</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DESAFÍOS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2816996"/>
          </a:xfrm>
        </p:spPr>
        <p:txBody>
          <a:bodyPr>
            <a:normAutofit/>
          </a:bodyPr>
          <a:lstStyle/>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Es fácil terminar con un nivel intermedio que solo realiza operaciones CRUD en la base de datos, agregando latencia adicional sin hacer ningún trabajo útil.</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El diseño monolítico impide la implementación independiente de características.</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La administración de una aplicación IaaS es más trabajo que una aplicación que utiliza solo los servicios administrados.</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	Puede ser difícil administrar la seguridad de red en un sistema grande.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rgbClr val="FFFF00"/>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9549D8C-424D-4F23-505A-8FE607C8045C}"/>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12</a:t>
            </a:fld>
            <a:endParaRPr lang="en-US" sz="2800" dirty="0">
              <a:solidFill>
                <a:schemeClr val="bg1"/>
              </a:solidFill>
            </a:endParaRPr>
          </a:p>
        </p:txBody>
      </p:sp>
    </p:spTree>
    <p:extLst>
      <p:ext uri="{BB962C8B-B14F-4D97-AF65-F5344CB8AC3E}">
        <p14:creationId xmlns:p14="http://schemas.microsoft.com/office/powerpoint/2010/main" val="391089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PROCEDIMIENTOS RECOMENDADOS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fontScale="92500"/>
          </a:bodyPr>
          <a:lstStyle/>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Utilice el escalado automático para tratar los cambios en la carga. Consulte Procedimientos recomendados de escalado automático.</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Utilice la mensajería asincrónica para desacoplar niveles.</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Almacene en caché datos </a:t>
            </a:r>
            <a:r>
              <a:rPr lang="es-ES" dirty="0" err="1">
                <a:solidFill>
                  <a:schemeClr val="tx1"/>
                </a:solidFill>
              </a:rPr>
              <a:t>semiestáticos</a:t>
            </a:r>
            <a:r>
              <a:rPr lang="es-ES" dirty="0">
                <a:solidFill>
                  <a:schemeClr val="tx1"/>
                </a:solidFill>
              </a:rPr>
              <a:t>. Consulte Procedimientos recomendados para el almacenamiento en caché.</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Configure el nivel de la base de datos para lograr alta disponibilidad, mediante una solución como Grupos de disponibilidad </a:t>
            </a:r>
            <a:r>
              <a:rPr lang="es-ES" dirty="0" err="1">
                <a:solidFill>
                  <a:schemeClr val="tx1"/>
                </a:solidFill>
              </a:rPr>
              <a:t>Always</a:t>
            </a:r>
            <a:r>
              <a:rPr lang="es-ES" dirty="0">
                <a:solidFill>
                  <a:schemeClr val="tx1"/>
                </a:solidFill>
              </a:rPr>
              <a:t> </a:t>
            </a:r>
            <a:r>
              <a:rPr lang="es-ES" dirty="0" err="1">
                <a:solidFill>
                  <a:schemeClr val="tx1"/>
                </a:solidFill>
              </a:rPr>
              <a:t>On</a:t>
            </a:r>
            <a:r>
              <a:rPr lang="es-ES" dirty="0">
                <a:solidFill>
                  <a:schemeClr val="tx1"/>
                </a:solidFill>
              </a:rPr>
              <a:t> de SQL Server.</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Coloque un firewall de aplicaciones web (WAF) entre el </a:t>
            </a:r>
            <a:r>
              <a:rPr lang="es-ES" dirty="0" err="1">
                <a:solidFill>
                  <a:schemeClr val="tx1"/>
                </a:solidFill>
              </a:rPr>
              <a:t>front-end</a:t>
            </a:r>
            <a:r>
              <a:rPr lang="es-ES" dirty="0">
                <a:solidFill>
                  <a:schemeClr val="tx1"/>
                </a:solidFill>
              </a:rPr>
              <a:t> e Internet.</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Coloque cada nivel en su propia subred y utilice las subredes como límite de seguridad.</a:t>
            </a:r>
          </a:p>
          <a:p>
            <a:pPr marR="0" algn="just">
              <a:lnSpc>
                <a:spcPct val="115000"/>
              </a:lnSpc>
              <a:spcBef>
                <a:spcPts val="0"/>
              </a:spcBef>
              <a:spcAft>
                <a:spcPts val="1000"/>
              </a:spcAft>
              <a:buFont typeface="Wingdings" panose="05000000000000000000" pitchFamily="2" charset="2"/>
              <a:buChar char="§"/>
            </a:pPr>
            <a:r>
              <a:rPr lang="es-ES" dirty="0">
                <a:solidFill>
                  <a:schemeClr val="tx1"/>
                </a:solidFill>
              </a:rPr>
              <a:t>Restrinja el acceso a la capa de datos, permitiendo solicitudes únicamente de los niveles intermedios.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rgbClr val="FFFF00"/>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1340070F-E143-D29C-8678-EA70527369D1}"/>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13</a:t>
            </a:fld>
            <a:endParaRPr lang="en-US" sz="2800" dirty="0">
              <a:solidFill>
                <a:schemeClr val="bg1"/>
              </a:solidFill>
            </a:endParaRPr>
          </a:p>
        </p:txBody>
      </p:sp>
    </p:spTree>
    <p:extLst>
      <p:ext uri="{BB962C8B-B14F-4D97-AF65-F5344CB8AC3E}">
        <p14:creationId xmlns:p14="http://schemas.microsoft.com/office/powerpoint/2010/main" val="3105227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CAPA COMMON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 </a:t>
            </a:r>
            <a:r>
              <a:rPr lang="es-ES" dirty="0" err="1">
                <a:solidFill>
                  <a:schemeClr val="tx1"/>
                </a:solidFill>
              </a:rPr>
              <a:t>Common</a:t>
            </a:r>
            <a:r>
              <a:rPr lang="es-ES" dirty="0">
                <a:solidFill>
                  <a:schemeClr val="tx1"/>
                </a:solidFill>
              </a:rPr>
              <a:t> en ASP.NET es una capa de software que proporciona un conjunto de funciones y clases compartidas que pueden ser utilizadas por múltiples componentes o aplicaciones dentro de un sistema. Esta capa es responsable de proporcionar servicios como la gestión de errores, la gestión de seguridad, la gestión de configuración y la gestión de eventos. </a:t>
            </a:r>
          </a:p>
          <a:p>
            <a:pPr marL="0" marR="0" indent="0" algn="just">
              <a:lnSpc>
                <a:spcPct val="115000"/>
              </a:lnSpc>
              <a:spcBef>
                <a:spcPts val="0"/>
              </a:spcBef>
              <a:spcAft>
                <a:spcPts val="1000"/>
              </a:spcAft>
              <a:buNone/>
            </a:pPr>
            <a:r>
              <a:rPr lang="es-ES" dirty="0">
                <a:solidFill>
                  <a:schemeClr val="tx1"/>
                </a:solidFill>
              </a:rPr>
              <a:t>También puede proporcionar funciones adicionales, como el almacenamiento de datos en caché y la gestión de sesiones. La idea detrás de la capa </a:t>
            </a:r>
            <a:r>
              <a:rPr lang="es-ES" dirty="0" err="1">
                <a:solidFill>
                  <a:schemeClr val="tx1"/>
                </a:solidFill>
              </a:rPr>
              <a:t>Common</a:t>
            </a:r>
            <a:r>
              <a:rPr lang="es-ES" dirty="0">
                <a:solidFill>
                  <a:schemeClr val="tx1"/>
                </a:solidFill>
              </a:rPr>
              <a:t> es proporcionar un lugar centralizado para la lógica compartida, lo que simplifica el desarrollo y la mantenibilidad del sistema en general.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rgbClr val="FFFF00"/>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027AF485-8FAE-2DCF-CFAC-E7A0D1874C07}"/>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14</a:t>
            </a:fld>
            <a:endParaRPr lang="en-US" sz="2800" dirty="0">
              <a:solidFill>
                <a:schemeClr val="bg1"/>
              </a:solidFill>
            </a:endParaRPr>
          </a:p>
        </p:txBody>
      </p:sp>
    </p:spTree>
    <p:extLst>
      <p:ext uri="{BB962C8B-B14F-4D97-AF65-F5344CB8AC3E}">
        <p14:creationId xmlns:p14="http://schemas.microsoft.com/office/powerpoint/2010/main" val="398053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CAPA ACCESO DE DATOS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 de acceso a datos en ASP.NET es una capa de software que se encarga de la interacción con una fuente de datos, como una base de datos relacional o una API web. Esta capa es responsable de realizar tareas como la ejecución de consultas, la actualización de datos, la eliminación de datos y la inserción de datos en la fuente de datos. La capa de acceso a datos también se encarga de mapear los resultados de las consultas en objetos del modelo de datos utilizados por la aplicación.</a:t>
            </a:r>
          </a:p>
          <a:p>
            <a:pPr marL="0" marR="0" indent="0" algn="just">
              <a:lnSpc>
                <a:spcPct val="115000"/>
              </a:lnSpc>
              <a:spcBef>
                <a:spcPts val="0"/>
              </a:spcBef>
              <a:spcAft>
                <a:spcPts val="1000"/>
              </a:spcAft>
              <a:buNone/>
            </a:pPr>
            <a:r>
              <a:rPr lang="es-ES" dirty="0">
                <a:solidFill>
                  <a:schemeClr val="tx1"/>
                </a:solidFill>
              </a:rPr>
              <a:t>El objetivo de la capa de acceso a datos es separar la lógica de acceso a datos de la lógica de negocios y la interfaz de usuario de la aplicación. Esto permite una mayor flexibilidad y mantenibilidad, ya que si se necesita cambiar la fuente de datos o la forma en que se accede a los datos, solo es necesario modificar la capa de acceso a datos, sin tener que realizar cambios en el resto de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rgbClr val="FFFF00"/>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F9EE6F7E-1F70-5764-6288-11D28FA07206}"/>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15</a:t>
            </a:fld>
            <a:endParaRPr lang="en-US" sz="2800" dirty="0">
              <a:solidFill>
                <a:schemeClr val="bg1"/>
              </a:solidFill>
            </a:endParaRPr>
          </a:p>
        </p:txBody>
      </p:sp>
    </p:spTree>
    <p:extLst>
      <p:ext uri="{BB962C8B-B14F-4D97-AF65-F5344CB8AC3E}">
        <p14:creationId xmlns:p14="http://schemas.microsoft.com/office/powerpoint/2010/main" val="172212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CAPA DOMINIO</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 de dominio en ASP.NET es una capa de software que representa el modelo de negocios de la aplicación. Es la responsable de definir las entidades, las reglas de negocios y las operaciones que se pueden realizar en el sistema. La capa de dominio es la que contiene la lógica de negocios de la aplicación y es independiente de cualquier tecnología o interfaz específica.</a:t>
            </a:r>
          </a:p>
          <a:p>
            <a:pPr marL="0" marR="0" indent="0" algn="just">
              <a:lnSpc>
                <a:spcPct val="115000"/>
              </a:lnSpc>
              <a:spcBef>
                <a:spcPts val="0"/>
              </a:spcBef>
              <a:spcAft>
                <a:spcPts val="1000"/>
              </a:spcAft>
              <a:buNone/>
            </a:pPr>
            <a:r>
              <a:rPr lang="es-ES" dirty="0">
                <a:solidFill>
                  <a:schemeClr val="tx1"/>
                </a:solidFill>
              </a:rPr>
              <a:t>La capa de dominio es importante porque proporciona una abstracción clara y concisa del modelo de negocios, lo que facilita la comprensión y el mantenimiento del sistema. También asegura que la lógica de negocios se implemente de manera consistente a lo largo de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rgbClr val="FFFF00"/>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92F48D81-C24C-9460-52E5-7DF77544E3BD}"/>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16</a:t>
            </a:fld>
            <a:endParaRPr lang="en-US" sz="2800" dirty="0">
              <a:solidFill>
                <a:schemeClr val="bg1"/>
              </a:solidFill>
            </a:endParaRPr>
          </a:p>
        </p:txBody>
      </p:sp>
    </p:spTree>
    <p:extLst>
      <p:ext uri="{BB962C8B-B14F-4D97-AF65-F5344CB8AC3E}">
        <p14:creationId xmlns:p14="http://schemas.microsoft.com/office/powerpoint/2010/main" val="194783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CAPA PRESENTACION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 de presentación en ASP.NET es la capa que se encarga de la interfaz de usuario y de la interacción con el usuario final. Esta capa es responsable de mostrar la información al usuario y de recibir la entrada del usuario. La capa de presentación puede ser implementada como una página web estática o dinámica, una aplicación de escritorio o una aplicación móvil, entre otras opciones.</a:t>
            </a:r>
          </a:p>
          <a:p>
            <a:pPr marL="0" marR="0" indent="0" algn="just">
              <a:lnSpc>
                <a:spcPct val="115000"/>
              </a:lnSpc>
              <a:spcBef>
                <a:spcPts val="0"/>
              </a:spcBef>
              <a:spcAft>
                <a:spcPts val="1000"/>
              </a:spcAft>
              <a:buNone/>
            </a:pPr>
            <a:r>
              <a:rPr lang="es-ES" dirty="0">
                <a:solidFill>
                  <a:schemeClr val="tx1"/>
                </a:solidFill>
              </a:rPr>
              <a:t>En ASP.NET, la capa de presentación puede ser implementada mediante el uso de tecnologías como ASP.NET Web Forms, ASP.NET MVC o ASP.NET Core. Estas tecnologías proporcionan un marco de trabajo para el desarrollo de aplicaciones web y permiten a los desarrolladores crear aplicaciones web eficientes y escalables.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rgbClr val="FFFF00"/>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A7256EA2-43DD-F847-CFF6-8E8211737CF0}"/>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200281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CAPA UTILS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2"/>
            <a:ext cx="8413952" cy="4237581"/>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 "</a:t>
            </a:r>
            <a:r>
              <a:rPr lang="es-ES" dirty="0" err="1">
                <a:solidFill>
                  <a:schemeClr val="tx1"/>
                </a:solidFill>
              </a:rPr>
              <a:t>utils</a:t>
            </a:r>
            <a:r>
              <a:rPr lang="es-ES" dirty="0">
                <a:solidFill>
                  <a:schemeClr val="tx1"/>
                </a:solidFill>
              </a:rPr>
              <a:t>" en ASP.NET es una capa adicional que puede ser utilizada para contener clases de utilidad y componentes compartidos que se pueden reutilizar en toda la aplicación. Esta capa puede incluir clases como validadores de entrada de datos, clases de conversión de tipos, clases para trabajar con fechas y horas, entre otras.</a:t>
            </a:r>
          </a:p>
          <a:p>
            <a:pPr marL="0" marR="0" indent="0" algn="just">
              <a:lnSpc>
                <a:spcPct val="115000"/>
              </a:lnSpc>
              <a:spcBef>
                <a:spcPts val="0"/>
              </a:spcBef>
              <a:spcAft>
                <a:spcPts val="1000"/>
              </a:spcAft>
              <a:buNone/>
            </a:pPr>
            <a:r>
              <a:rPr lang="es-ES" dirty="0">
                <a:solidFill>
                  <a:schemeClr val="tx1"/>
                </a:solidFill>
              </a:rPr>
              <a:t>El objetivo de la capa "</a:t>
            </a:r>
            <a:r>
              <a:rPr lang="es-ES" dirty="0" err="1">
                <a:solidFill>
                  <a:schemeClr val="tx1"/>
                </a:solidFill>
              </a:rPr>
              <a:t>utils</a:t>
            </a:r>
            <a:r>
              <a:rPr lang="es-ES" dirty="0">
                <a:solidFill>
                  <a:schemeClr val="tx1"/>
                </a:solidFill>
              </a:rPr>
              <a:t>" es proporcionar un lugar central para almacenar clases de utilidad y componentes compartidos, lo que facilita la reutilización y la mantenibilidad del código. Al tener una única ubicación para estos componentes, se evita la duplicación de código y se asegura una implementación consistente de las funcionalidades compartidas a lo largo de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rgbClr val="FFFF00"/>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415745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CROSS CUTTING</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1486218"/>
          </a:xfrm>
        </p:spPr>
        <p:txBody>
          <a:bodyPr>
            <a:normAutofit/>
          </a:bodyPr>
          <a:lstStyle/>
          <a:p>
            <a:pPr marL="0" marR="0" indent="0" algn="just">
              <a:lnSpc>
                <a:spcPct val="115000"/>
              </a:lnSpc>
              <a:spcBef>
                <a:spcPts val="0"/>
              </a:spcBef>
              <a:spcAft>
                <a:spcPts val="1000"/>
              </a:spcAft>
              <a:buNone/>
            </a:pPr>
            <a:r>
              <a:rPr lang="es-ES" dirty="0">
                <a:solidFill>
                  <a:schemeClr val="tx1"/>
                </a:solidFill>
              </a:rPr>
              <a:t>El término "</a:t>
            </a:r>
            <a:r>
              <a:rPr lang="es-ES" dirty="0" err="1">
                <a:solidFill>
                  <a:schemeClr val="tx1"/>
                </a:solidFill>
              </a:rPr>
              <a:t>cross-cutting</a:t>
            </a:r>
            <a:r>
              <a:rPr lang="es-ES" dirty="0">
                <a:solidFill>
                  <a:schemeClr val="tx1"/>
                </a:solidFill>
              </a:rPr>
              <a:t>" se refiere a las funcionalidades que abarcan más de una capa o módulo de una aplicación de software. Estas funcionalidades son comunes a varios módulos y a menudo son funcionalidades que tienen un impacto en la aplicación como un todo, como la seguridad, la auditoría, la gestión de errores, entre otros.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19</a:t>
            </a:fld>
            <a:endParaRPr lang="en-US" sz="2800" dirty="0">
              <a:solidFill>
                <a:schemeClr val="bg1"/>
              </a:solidFill>
            </a:endParaRPr>
          </a:p>
        </p:txBody>
      </p:sp>
      <p:pic>
        <p:nvPicPr>
          <p:cNvPr id="4" name="Imagen 101">
            <a:extLst>
              <a:ext uri="{FF2B5EF4-FFF2-40B4-BE49-F238E27FC236}">
                <a16:creationId xmlns:a16="http://schemas.microsoft.com/office/drawing/2014/main" id="{5F9BF079-ACBF-B936-F213-CA1103DC83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644" y="3543300"/>
            <a:ext cx="4083050" cy="2280920"/>
          </a:xfrm>
          <a:prstGeom prst="rect">
            <a:avLst/>
          </a:prstGeom>
        </p:spPr>
      </p:pic>
    </p:spTree>
    <p:extLst>
      <p:ext uri="{BB962C8B-B14F-4D97-AF65-F5344CB8AC3E}">
        <p14:creationId xmlns:p14="http://schemas.microsoft.com/office/powerpoint/2010/main" val="370959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050" dirty="0">
                <a:solidFill>
                  <a:schemeClr val="bg1"/>
                </a:solidFill>
              </a:rPr>
              <a:t>INTRODUCCIÓN</a:t>
            </a:r>
          </a:p>
          <a:p>
            <a:pPr>
              <a:lnSpc>
                <a:spcPct val="90000"/>
              </a:lnSpc>
            </a:pPr>
            <a:r>
              <a:rPr lang="es-ES" sz="1050" dirty="0">
                <a:solidFill>
                  <a:schemeClr val="bg1"/>
                </a:solidFill>
              </a:rPr>
              <a:t>OBJETIVOS</a:t>
            </a:r>
          </a:p>
          <a:p>
            <a:pPr lvl="1">
              <a:lnSpc>
                <a:spcPct val="90000"/>
              </a:lnSpc>
            </a:pPr>
            <a:r>
              <a:rPr lang="es-ES" sz="1050" dirty="0">
                <a:solidFill>
                  <a:schemeClr val="bg1"/>
                </a:solidFill>
              </a:rPr>
              <a:t>OBJETIVO GENERAL</a:t>
            </a:r>
          </a:p>
          <a:p>
            <a:pPr lvl="1">
              <a:lnSpc>
                <a:spcPct val="90000"/>
              </a:lnSpc>
            </a:pPr>
            <a:r>
              <a:rPr lang="es-ES" sz="1050" dirty="0">
                <a:solidFill>
                  <a:schemeClr val="bg1"/>
                </a:solidFill>
              </a:rPr>
              <a:t>OBJETIVOS ESPECIFICOS</a:t>
            </a:r>
          </a:p>
          <a:p>
            <a:pPr>
              <a:lnSpc>
                <a:spcPct val="90000"/>
              </a:lnSpc>
            </a:pPr>
            <a:r>
              <a:rPr lang="es-ES" sz="1050" dirty="0">
                <a:solidFill>
                  <a:schemeClr val="bg1"/>
                </a:solidFill>
              </a:rPr>
              <a:t>MARCO TEÓRICO</a:t>
            </a:r>
          </a:p>
          <a:p>
            <a:pPr lvl="1">
              <a:lnSpc>
                <a:spcPct val="90000"/>
              </a:lnSpc>
            </a:pPr>
            <a:r>
              <a:rPr lang="es-ES" sz="1050" dirty="0">
                <a:solidFill>
                  <a:schemeClr val="bg1"/>
                </a:solidFill>
              </a:rPr>
              <a:t>ASP.NET</a:t>
            </a:r>
          </a:p>
          <a:p>
            <a:pPr lvl="1">
              <a:lnSpc>
                <a:spcPct val="90000"/>
              </a:lnSpc>
            </a:pPr>
            <a:r>
              <a:rPr lang="es-ES" sz="1050" dirty="0">
                <a:solidFill>
                  <a:schemeClr val="bg1"/>
                </a:solidFill>
              </a:rPr>
              <a:t>ARQUITECTURA N CAPAS</a:t>
            </a:r>
          </a:p>
          <a:p>
            <a:pPr lvl="2">
              <a:lnSpc>
                <a:spcPct val="90000"/>
              </a:lnSpc>
            </a:pPr>
            <a:r>
              <a:rPr lang="es-ES" sz="1050" dirty="0">
                <a:solidFill>
                  <a:schemeClr val="bg1"/>
                </a:solidFill>
              </a:rPr>
              <a:t>CUANDO UTILIZAR LA ARQUITECTURA N CAPAS</a:t>
            </a:r>
          </a:p>
          <a:p>
            <a:pPr lvl="2">
              <a:lnSpc>
                <a:spcPct val="90000"/>
              </a:lnSpc>
            </a:pPr>
            <a:r>
              <a:rPr lang="es-ES" sz="1050" dirty="0">
                <a:solidFill>
                  <a:schemeClr val="bg1"/>
                </a:solidFill>
              </a:rPr>
              <a:t>VENTAJAS</a:t>
            </a:r>
          </a:p>
          <a:p>
            <a:pPr lvl="2">
              <a:lnSpc>
                <a:spcPct val="90000"/>
              </a:lnSpc>
            </a:pPr>
            <a:r>
              <a:rPr lang="es-ES" sz="1050" dirty="0">
                <a:solidFill>
                  <a:schemeClr val="bg1"/>
                </a:solidFill>
              </a:rPr>
              <a:t>DESAFÍOS</a:t>
            </a:r>
          </a:p>
          <a:p>
            <a:pPr lvl="2">
              <a:lnSpc>
                <a:spcPct val="90000"/>
              </a:lnSpc>
            </a:pPr>
            <a:r>
              <a:rPr lang="es-ES" sz="1050" dirty="0">
                <a:solidFill>
                  <a:schemeClr val="bg1"/>
                </a:solidFill>
              </a:rPr>
              <a:t>PROCEDIMIENTOS RECOMENDADOS</a:t>
            </a:r>
          </a:p>
          <a:p>
            <a:pPr lvl="2">
              <a:lnSpc>
                <a:spcPct val="90000"/>
              </a:lnSpc>
            </a:pPr>
            <a:r>
              <a:rPr lang="es-ES" sz="1050" dirty="0">
                <a:solidFill>
                  <a:schemeClr val="bg1"/>
                </a:solidFill>
              </a:rPr>
              <a:t>CAPA COMMON</a:t>
            </a:r>
          </a:p>
          <a:p>
            <a:pPr lvl="2">
              <a:lnSpc>
                <a:spcPct val="90000"/>
              </a:lnSpc>
            </a:pPr>
            <a:r>
              <a:rPr lang="es-ES" sz="1050" dirty="0">
                <a:solidFill>
                  <a:schemeClr val="bg1"/>
                </a:solidFill>
              </a:rPr>
              <a:t>CAPA ACCESO DE DATOS</a:t>
            </a:r>
          </a:p>
          <a:p>
            <a:pPr lvl="2">
              <a:lnSpc>
                <a:spcPct val="90000"/>
              </a:lnSpc>
            </a:pPr>
            <a:r>
              <a:rPr lang="es-ES" sz="1050" dirty="0">
                <a:solidFill>
                  <a:schemeClr val="bg1"/>
                </a:solidFill>
              </a:rPr>
              <a:t>CAPA DOMINIO</a:t>
            </a:r>
          </a:p>
          <a:p>
            <a:pPr lvl="2">
              <a:lnSpc>
                <a:spcPct val="90000"/>
              </a:lnSpc>
            </a:pPr>
            <a:r>
              <a:rPr lang="es-ES" sz="1050" dirty="0">
                <a:solidFill>
                  <a:schemeClr val="bg1"/>
                </a:solidFill>
              </a:rPr>
              <a:t>CAPA PRESENTACION</a:t>
            </a:r>
          </a:p>
          <a:p>
            <a:pPr lvl="2">
              <a:lnSpc>
                <a:spcPct val="90000"/>
              </a:lnSpc>
            </a:pPr>
            <a:r>
              <a:rPr lang="es-ES" sz="1050" dirty="0">
                <a:solidFill>
                  <a:schemeClr val="bg1"/>
                </a:solidFill>
              </a:rPr>
              <a:t>CAPA UTILS</a:t>
            </a:r>
          </a:p>
          <a:p>
            <a:pPr lvl="1">
              <a:lnSpc>
                <a:spcPct val="90000"/>
              </a:lnSpc>
            </a:pPr>
            <a:r>
              <a:rPr lang="es-ES" sz="1050" dirty="0">
                <a:solidFill>
                  <a:schemeClr val="bg1"/>
                </a:solidFill>
              </a:rPr>
              <a:t>CROSS CUTTING</a:t>
            </a:r>
          </a:p>
          <a:p>
            <a:pPr lvl="2">
              <a:lnSpc>
                <a:spcPct val="90000"/>
              </a:lnSpc>
            </a:pPr>
            <a:r>
              <a:rPr lang="es-ES" sz="1050" dirty="0">
                <a:solidFill>
                  <a:schemeClr val="bg1"/>
                </a:solidFill>
              </a:rPr>
              <a:t>AUTENTICACIÓN</a:t>
            </a:r>
          </a:p>
          <a:p>
            <a:pPr lvl="2">
              <a:lnSpc>
                <a:spcPct val="90000"/>
              </a:lnSpc>
            </a:pPr>
            <a:r>
              <a:rPr lang="es-ES" sz="1050" dirty="0">
                <a:solidFill>
                  <a:schemeClr val="bg1"/>
                </a:solidFill>
              </a:rPr>
              <a:t>AUTORIZACIÓN</a:t>
            </a:r>
          </a:p>
          <a:p>
            <a:pPr lvl="2">
              <a:lnSpc>
                <a:spcPct val="90000"/>
              </a:lnSpc>
            </a:pPr>
            <a:r>
              <a:rPr lang="es-ES" sz="1050" dirty="0">
                <a:solidFill>
                  <a:schemeClr val="bg1"/>
                </a:solidFill>
              </a:rPr>
              <a:t>ALMACENAMIENTO EN CACHÉ</a:t>
            </a:r>
          </a:p>
          <a:p>
            <a:pPr lvl="2">
              <a:lnSpc>
                <a:spcPct val="90000"/>
              </a:lnSpc>
            </a:pPr>
            <a:r>
              <a:rPr lang="es-ES" sz="1050" dirty="0">
                <a:solidFill>
                  <a:schemeClr val="bg1"/>
                </a:solidFill>
              </a:rPr>
              <a:t>COMUNICACIÓN</a:t>
            </a:r>
          </a:p>
          <a:p>
            <a:pPr lvl="2">
              <a:lnSpc>
                <a:spcPct val="90000"/>
              </a:lnSpc>
            </a:pPr>
            <a:r>
              <a:rPr lang="es-ES" sz="1050" dirty="0">
                <a:solidFill>
                  <a:schemeClr val="bg1"/>
                </a:solidFill>
              </a:rPr>
              <a:t>GESTIÓN DE LA CONFIGURACIÓN</a:t>
            </a:r>
            <a:endParaRPr lang="en-US" sz="105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AUTENTICACIÓN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4664392"/>
          </a:xfrm>
        </p:spPr>
        <p:txBody>
          <a:bodyPr>
            <a:normAutofit/>
          </a:bodyPr>
          <a:lstStyle/>
          <a:p>
            <a:pPr marL="0" marR="0" indent="0" algn="just">
              <a:lnSpc>
                <a:spcPct val="115000"/>
              </a:lnSpc>
              <a:spcBef>
                <a:spcPts val="0"/>
              </a:spcBef>
              <a:spcAft>
                <a:spcPts val="1000"/>
              </a:spcAft>
              <a:buNone/>
            </a:pPr>
            <a:r>
              <a:rPr lang="es-ES" dirty="0">
                <a:solidFill>
                  <a:schemeClr val="tx1"/>
                </a:solidFill>
              </a:rPr>
              <a:t>Hay varios métodos de autenticación que pueden utilizarse dependiendo del sistema y de las necesidades de seguridad. Algunos de los métodos más comunes son:</a:t>
            </a:r>
          </a:p>
          <a:p>
            <a:pPr algn="just">
              <a:lnSpc>
                <a:spcPct val="115000"/>
              </a:lnSpc>
              <a:spcBef>
                <a:spcPts val="0"/>
              </a:spcBef>
              <a:spcAft>
                <a:spcPts val="1000"/>
              </a:spcAft>
            </a:pPr>
            <a:r>
              <a:rPr lang="es-ES" dirty="0">
                <a:solidFill>
                  <a:schemeClr val="tx1"/>
                </a:solidFill>
              </a:rPr>
              <a:t>Nombre de usuario y contraseña: Este es el método más común y consiste en que el usuario proporcione un nombre de usuario y una contraseña para acceder al sistema.</a:t>
            </a:r>
          </a:p>
          <a:p>
            <a:pPr algn="just">
              <a:lnSpc>
                <a:spcPct val="115000"/>
              </a:lnSpc>
              <a:spcBef>
                <a:spcPts val="0"/>
              </a:spcBef>
              <a:spcAft>
                <a:spcPts val="1000"/>
              </a:spcAft>
            </a:pPr>
            <a:r>
              <a:rPr lang="es-ES" dirty="0">
                <a:solidFill>
                  <a:schemeClr val="tx1"/>
                </a:solidFill>
              </a:rPr>
              <a:t>Autenticación de dos factores: Este método combina la autenticación con nombre de usuario y contraseña con otro factor, como un código enviado por SMS o un token físico.</a:t>
            </a:r>
          </a:p>
          <a:p>
            <a:pPr algn="just">
              <a:lnSpc>
                <a:spcPct val="115000"/>
              </a:lnSpc>
              <a:spcBef>
                <a:spcPts val="0"/>
              </a:spcBef>
              <a:spcAft>
                <a:spcPts val="1000"/>
              </a:spcAft>
            </a:pPr>
            <a:r>
              <a:rPr lang="es-ES" dirty="0">
                <a:solidFill>
                  <a:schemeClr val="tx1"/>
                </a:solidFill>
              </a:rPr>
              <a:t>Certificados digitales: Este método utiliza certificados digitales para verificar la identidad del usuario.</a:t>
            </a:r>
          </a:p>
          <a:p>
            <a:pPr algn="just">
              <a:lnSpc>
                <a:spcPct val="115000"/>
              </a:lnSpc>
              <a:spcBef>
                <a:spcPts val="0"/>
              </a:spcBef>
              <a:spcAft>
                <a:spcPts val="1000"/>
              </a:spcAft>
            </a:pPr>
            <a:r>
              <a:rPr lang="es-ES" dirty="0">
                <a:solidFill>
                  <a:schemeClr val="tx1"/>
                </a:solidFill>
              </a:rPr>
              <a:t>Autenticación biométrica: Este método utiliza características únicas del usuario, como la huella dactilar o el reconocimiento facial, para verificar su identidad.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rgbClr val="FFFF00"/>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20</a:t>
            </a:fld>
            <a:endParaRPr lang="en-US" sz="2800" dirty="0">
              <a:solidFill>
                <a:schemeClr val="bg1"/>
              </a:solidFill>
            </a:endParaRPr>
          </a:p>
        </p:txBody>
      </p:sp>
    </p:spTree>
    <p:extLst>
      <p:ext uri="{BB962C8B-B14F-4D97-AF65-F5344CB8AC3E}">
        <p14:creationId xmlns:p14="http://schemas.microsoft.com/office/powerpoint/2010/main" val="383360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AUTORIZACIÓN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3"/>
            <a:ext cx="8413952" cy="2832007"/>
          </a:xfrm>
        </p:spPr>
        <p:txBody>
          <a:bodyPr>
            <a:normAutofit/>
          </a:bodyPr>
          <a:lstStyle/>
          <a:p>
            <a:pPr marL="0" marR="0" indent="0" algn="just">
              <a:lnSpc>
                <a:spcPct val="115000"/>
              </a:lnSpc>
              <a:spcBef>
                <a:spcPts val="0"/>
              </a:spcBef>
              <a:spcAft>
                <a:spcPts val="1000"/>
              </a:spcAft>
              <a:buNone/>
            </a:pPr>
            <a:r>
              <a:rPr lang="es-ES" dirty="0">
                <a:solidFill>
                  <a:schemeClr val="tx1"/>
                </a:solidFill>
              </a:rPr>
              <a:t>La autorización es el proceso de determinar si un usuario autenticado tiene acceso a un recurso o función específico en un sistema informático. Es un paso adicional al proceso de autenticación y se realiza después de que se haya verificado la identidad del usuario.</a:t>
            </a:r>
          </a:p>
          <a:p>
            <a:pPr marL="0" marR="0" indent="0" algn="just">
              <a:lnSpc>
                <a:spcPct val="115000"/>
              </a:lnSpc>
              <a:spcBef>
                <a:spcPts val="0"/>
              </a:spcBef>
              <a:spcAft>
                <a:spcPts val="1000"/>
              </a:spcAft>
              <a:buNone/>
            </a:pPr>
            <a:r>
              <a:rPr lang="es-ES" dirty="0">
                <a:solidFill>
                  <a:schemeClr val="tx1"/>
                </a:solidFill>
              </a:rPr>
              <a:t>La autorización se basa en reglas predefinidas, que pueden ser definidas por el propietario del sistema o por un administrador. Estas reglas pueden incluir, por ejemplo, los recursos a los que un usuario tiene acceso, las acciones que puede realizar en un recurso y los permisos que tiene en un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rgbClr val="FFFF00"/>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21</a:t>
            </a:fld>
            <a:endParaRPr lang="en-US" sz="2800" dirty="0">
              <a:solidFill>
                <a:schemeClr val="bg1"/>
              </a:solidFill>
            </a:endParaRPr>
          </a:p>
        </p:txBody>
      </p:sp>
    </p:spTree>
    <p:extLst>
      <p:ext uri="{BB962C8B-B14F-4D97-AF65-F5344CB8AC3E}">
        <p14:creationId xmlns:p14="http://schemas.microsoft.com/office/powerpoint/2010/main" val="1269327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ALMACENAMIENTO EN CACHÉ</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333452"/>
          </a:xfrm>
        </p:spPr>
        <p:txBody>
          <a:bodyPr>
            <a:normAutofit lnSpcReduction="10000"/>
          </a:bodyPr>
          <a:lstStyle/>
          <a:p>
            <a:pPr marL="0" marR="0" indent="0" algn="just">
              <a:lnSpc>
                <a:spcPct val="115000"/>
              </a:lnSpc>
              <a:spcBef>
                <a:spcPts val="0"/>
              </a:spcBef>
              <a:spcAft>
                <a:spcPts val="1000"/>
              </a:spcAft>
              <a:buNone/>
            </a:pPr>
            <a:r>
              <a:rPr lang="es-ES" dirty="0">
                <a:solidFill>
                  <a:schemeClr val="tx1"/>
                </a:solidFill>
              </a:rPr>
              <a:t>El almacenamiento en caché es una técnica de optimización de rendimiento que consiste en almacenar temporalmente los datos o resultados de operaciones frecuentes en un lugar accesible rápidamente. La idea detrás del almacenamiento en caché es que, en lugar de volver a calcular o recuperar los datos desde una fuente original cada vez que se necesitan, se pueden obtener rápidamente desde la caché. Esto puede mejorar significativamente el rendimiento de un sistema al reducir el tiempo de acceso a los datos y la cantidad de trabajo que debe realizar el sistema.</a:t>
            </a:r>
          </a:p>
          <a:p>
            <a:pPr marL="0" marR="0" indent="0" algn="just">
              <a:lnSpc>
                <a:spcPct val="115000"/>
              </a:lnSpc>
              <a:spcBef>
                <a:spcPts val="0"/>
              </a:spcBef>
              <a:spcAft>
                <a:spcPts val="1000"/>
              </a:spcAft>
              <a:buNone/>
            </a:pPr>
            <a:r>
              <a:rPr lang="es-ES" dirty="0">
                <a:solidFill>
                  <a:schemeClr val="tx1"/>
                </a:solidFill>
              </a:rPr>
              <a:t>Hay varios tipos de caché, incluyendo caché de nivel de aplicación, caché de nivel de sistema operativo y caché de nivel de hardware. La elección del tipo de caché adecuado depende de las necesidades y características del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rgbClr val="FFFF00"/>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22</a:t>
            </a:fld>
            <a:endParaRPr lang="en-US" sz="2800" dirty="0">
              <a:solidFill>
                <a:schemeClr val="bg1"/>
              </a:solidFill>
            </a:endParaRPr>
          </a:p>
        </p:txBody>
      </p:sp>
    </p:spTree>
    <p:extLst>
      <p:ext uri="{BB962C8B-B14F-4D97-AF65-F5344CB8AC3E}">
        <p14:creationId xmlns:p14="http://schemas.microsoft.com/office/powerpoint/2010/main" val="256021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COMUNICACIÓN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comunicación en software se refiere al intercambio de información entre diferentes componentes o sistemas informáticos. Puede ser realizada a través de una amplia variedad de medios, incluyendo la red, la memoria compartida, archivos y mensajes.</a:t>
            </a:r>
          </a:p>
          <a:p>
            <a:pPr marL="0" marR="0" indent="0" algn="just">
              <a:lnSpc>
                <a:spcPct val="115000"/>
              </a:lnSpc>
              <a:spcBef>
                <a:spcPts val="0"/>
              </a:spcBef>
              <a:spcAft>
                <a:spcPts val="1000"/>
              </a:spcAft>
              <a:buNone/>
            </a:pPr>
            <a:r>
              <a:rPr lang="es-ES" dirty="0">
                <a:solidFill>
                  <a:schemeClr val="tx1"/>
                </a:solidFill>
              </a:rPr>
              <a:t>La comunicación en software es un componente clave de muchos sistemas informáticos y puede ser utilizada para lograr una amplia variedad de objetivos, incluyendo la transferencia de datos, la coordinación de tareas, la sincronización de procesos y la integración de sistemas.</a:t>
            </a:r>
          </a:p>
          <a:p>
            <a:pPr marL="0" marR="0" indent="0" algn="just">
              <a:lnSpc>
                <a:spcPct val="115000"/>
              </a:lnSpc>
              <a:spcBef>
                <a:spcPts val="0"/>
              </a:spcBef>
              <a:spcAft>
                <a:spcPts val="1000"/>
              </a:spcAft>
              <a:buNone/>
            </a:pPr>
            <a:r>
              <a:rPr lang="es-ES" dirty="0">
                <a:solidFill>
                  <a:schemeClr val="tx1"/>
                </a:solidFill>
              </a:rPr>
              <a:t>Hay varios protocolos de comunicación comúnmente utilizados en la comunicación de software, incluyendo HTTP, FTP, SMTP, TCP/IP y otros. Cada protocolo tiene sus propios requisitos y características, y la elección del protocolo adecuado depende de las necesidades y características del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rgbClr val="FFFF00"/>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917970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GESTIÓN DE LA CONFIGURACIÓN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gestión de la configuración de software se refiere al proceso de controlar, monitorear y mantener los elementos relacionados con la configuración de un software a lo largo de su ciclo de vida. Estos elementos incluyen código fuente, documentación, binarios, herramientas y otros artefactos relacionados con el software.</a:t>
            </a:r>
          </a:p>
          <a:p>
            <a:pPr marL="0" marR="0" indent="0" algn="just">
              <a:lnSpc>
                <a:spcPct val="115000"/>
              </a:lnSpc>
              <a:spcBef>
                <a:spcPts val="0"/>
              </a:spcBef>
              <a:spcAft>
                <a:spcPts val="1000"/>
              </a:spcAft>
              <a:buNone/>
            </a:pPr>
            <a:r>
              <a:rPr lang="es-ES" dirty="0">
                <a:solidFill>
                  <a:schemeClr val="tx1"/>
                </a:solidFill>
              </a:rPr>
              <a:t>La gestión de la configuración es importante porque permite a los desarrolladores mantener un registro de los cambios realizados en el software a lo largo del tiempo. Esto puede ser útil para revertir los cambios, para comparar versiones anteriores del software y para auditar el desarrollo del software.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rgbClr val="FFFF00"/>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rgbClr val="FFFF00"/>
                </a:solidFill>
              </a:rPr>
              <a:t>GESTIÓN DE LA CONFIGURACIÓN</a:t>
            </a:r>
            <a:endParaRPr lang="en-US" sz="1100" dirty="0">
              <a:solidFill>
                <a:srgbClr val="FFFF00"/>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336077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GESTIÓN DE EXCEPCIONES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gestión de excepciones en software se refiere al proceso de controlar, monitorear y manejar errores y situaciones excepcionales que pueden ocurrir durante la ejecución de un software. Estos errores y situaciones excepcionales pueden incluir desde entradas inválidas del usuario hasta errores en la lógica del programa y problemas con el hardware del sistema.</a:t>
            </a:r>
          </a:p>
          <a:p>
            <a:pPr marL="0" marR="0" indent="0" algn="just">
              <a:lnSpc>
                <a:spcPct val="115000"/>
              </a:lnSpc>
              <a:spcBef>
                <a:spcPts val="0"/>
              </a:spcBef>
              <a:spcAft>
                <a:spcPts val="1000"/>
              </a:spcAft>
              <a:buNone/>
            </a:pPr>
            <a:r>
              <a:rPr lang="es-ES" dirty="0">
                <a:solidFill>
                  <a:schemeClr val="tx1"/>
                </a:solidFill>
              </a:rPr>
              <a:t>El objetivo de la gestión de excepciones es proteger el software de los errores y evitar que se interrumpa la ejecución del mismo. En lugar de detener la ejecución, la gestión de excepciones permite que el software informe al usuario sobre el error y, en algunos casos, recupere automáticamente el control y continúe con la ejecución.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rgbClr val="FFFF00"/>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25</a:t>
            </a:fld>
            <a:endParaRPr lang="en-US" sz="2800" dirty="0">
              <a:solidFill>
                <a:schemeClr val="bg1"/>
              </a:solidFill>
            </a:endParaRPr>
          </a:p>
        </p:txBody>
      </p:sp>
    </p:spTree>
    <p:extLst>
      <p:ext uri="{BB962C8B-B14F-4D97-AF65-F5344CB8AC3E}">
        <p14:creationId xmlns:p14="http://schemas.microsoft.com/office/powerpoint/2010/main" val="1220397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REGISTRO E INSTRUMENTACIÓN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registro e instrumentación en software es un proceso que permite monitorear y registrar información sobre la ejecución de un software. Esta información incluye eventos y mensajes importantes, como errores, advertencias y datos de rendimiento. La registro e instrumentación es esencial para entender cómo un software está funcionando y para identificar y solucionar problemas.</a:t>
            </a:r>
          </a:p>
          <a:p>
            <a:pPr marL="0" marR="0" indent="0" algn="just">
              <a:lnSpc>
                <a:spcPct val="115000"/>
              </a:lnSpc>
              <a:spcBef>
                <a:spcPts val="0"/>
              </a:spcBef>
              <a:spcAft>
                <a:spcPts val="1000"/>
              </a:spcAft>
              <a:buNone/>
            </a:pPr>
            <a:r>
              <a:rPr lang="es-ES" dirty="0">
                <a:solidFill>
                  <a:schemeClr val="tx1"/>
                </a:solidFill>
              </a:rPr>
              <a:t>La registro e instrumentación se realiza mediante el uso de herramientas y librerías especiales, que permiten registrar y almacenar información en un formato estructurado. Esta información puede ser posteriormente analizada para identificar tendencias y problemas en el software.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rgbClr val="FFFF00"/>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54459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ADMINISTRACIÓN DEL ESTADO</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administración del estado en software se refiere al proceso de gestionar y mantener la información sobre el estado de un software durante su ejecución. El estado puede incluir información sobre los datos que se están utilizando, la configuración del sistema, la información de sesión de los usuarios, entre otros.</a:t>
            </a:r>
          </a:p>
          <a:p>
            <a:pPr marL="0" marR="0" indent="0" algn="just">
              <a:lnSpc>
                <a:spcPct val="115000"/>
              </a:lnSpc>
              <a:spcBef>
                <a:spcPts val="0"/>
              </a:spcBef>
              <a:spcAft>
                <a:spcPts val="1000"/>
              </a:spcAft>
              <a:buNone/>
            </a:pPr>
            <a:r>
              <a:rPr lang="es-ES" dirty="0">
                <a:solidFill>
                  <a:schemeClr val="tx1"/>
                </a:solidFill>
              </a:rPr>
              <a:t>La administración del estado es importante para que un software funcione de manera consistente y para asegurarse de que la información sea persistente y esté disponible a lo largo de la ejecución del software.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rgbClr val="FFFF00"/>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27</a:t>
            </a:fld>
            <a:endParaRPr lang="en-US" sz="2800" dirty="0">
              <a:solidFill>
                <a:schemeClr val="bg1"/>
              </a:solidFill>
            </a:endParaRPr>
          </a:p>
        </p:txBody>
      </p:sp>
    </p:spTree>
    <p:extLst>
      <p:ext uri="{BB962C8B-B14F-4D97-AF65-F5344CB8AC3E}">
        <p14:creationId xmlns:p14="http://schemas.microsoft.com/office/powerpoint/2010/main" val="1146495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VALIDACIÓN</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La validación en software es el proceso de verificar que los datos o información introducidos por un usuario o por un sistema externo cumplen con ciertos criterios o reglas establecidos. La validación se realiza para asegurar que los datos que se reciben son precisos, coherentes y cumplen con las expectativas de la aplicación.</a:t>
            </a:r>
          </a:p>
          <a:p>
            <a:pPr marL="0" marR="0" indent="0" algn="just">
              <a:lnSpc>
                <a:spcPct val="115000"/>
              </a:lnSpc>
              <a:spcBef>
                <a:spcPts val="0"/>
              </a:spcBef>
              <a:spcAft>
                <a:spcPts val="1000"/>
              </a:spcAft>
              <a:buNone/>
            </a:pPr>
            <a:r>
              <a:rPr lang="es-ES" dirty="0">
                <a:solidFill>
                  <a:schemeClr val="tx1"/>
                </a:solidFill>
              </a:rPr>
              <a:t>La validación puede incluir verificar que los datos estén dentro de un rango permitido, que cumplan con un patrón específico, que no sean nulos o vacíos, que estén en un formato válido, entre otros.</a:t>
            </a:r>
          </a:p>
          <a:p>
            <a:pPr marL="0" marR="0" indent="0" algn="just">
              <a:lnSpc>
                <a:spcPct val="115000"/>
              </a:lnSpc>
              <a:spcBef>
                <a:spcPts val="0"/>
              </a:spcBef>
              <a:spcAft>
                <a:spcPts val="1000"/>
              </a:spcAft>
              <a:buNone/>
            </a:pPr>
            <a:r>
              <a:rPr lang="es-ES" dirty="0">
                <a:solidFill>
                  <a:schemeClr val="tx1"/>
                </a:solidFill>
              </a:rPr>
              <a:t>La validación es esencial para garantizar la integridad y la precisión de los datos que se utilizan en una aplicación. Además, puede ayudar a prevenir problemas de seguridad, como inyecciones de SQL o ataques de inyección de código, al asegurar que los datos que se reciben sean seguros y confiables.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rgbClr val="FFFF00"/>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28</a:t>
            </a:fld>
            <a:endParaRPr lang="en-US" sz="2800" dirty="0">
              <a:solidFill>
                <a:schemeClr val="bg1"/>
              </a:solidFill>
            </a:endParaRPr>
          </a:p>
        </p:txBody>
      </p:sp>
    </p:spTree>
    <p:extLst>
      <p:ext uri="{BB962C8B-B14F-4D97-AF65-F5344CB8AC3E}">
        <p14:creationId xmlns:p14="http://schemas.microsoft.com/office/powerpoint/2010/main" val="3423924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dirty="0"/>
              <a:t>SUBISISTEMAS COMUNES EN LAS EMPRESAS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458970" y="1828483"/>
            <a:ext cx="8536175" cy="4664392"/>
          </a:xfrm>
        </p:spPr>
        <p:txBody>
          <a:bodyPr>
            <a:normAutofit fontScale="85000" lnSpcReduction="10000"/>
          </a:bodyPr>
          <a:lstStyle/>
          <a:p>
            <a:pPr marL="0" marR="0" indent="0" algn="just">
              <a:lnSpc>
                <a:spcPct val="115000"/>
              </a:lnSpc>
              <a:spcBef>
                <a:spcPts val="0"/>
              </a:spcBef>
              <a:spcAft>
                <a:spcPts val="1000"/>
              </a:spcAft>
              <a:buNone/>
            </a:pPr>
            <a:r>
              <a:rPr lang="es-ES" dirty="0">
                <a:solidFill>
                  <a:schemeClr val="tx1"/>
                </a:solidFill>
              </a:rPr>
              <a:t>Los subsistemas de software en las empresas pueden variar dependiendo de la industria y las necesidades de la organización. Algunos de los subsistemas más comunes incluyen:</a:t>
            </a:r>
          </a:p>
          <a:p>
            <a:pPr algn="just">
              <a:lnSpc>
                <a:spcPct val="115000"/>
              </a:lnSpc>
              <a:spcBef>
                <a:spcPts val="0"/>
              </a:spcBef>
              <a:spcAft>
                <a:spcPts val="1000"/>
              </a:spcAft>
            </a:pPr>
            <a:r>
              <a:rPr lang="es-ES" dirty="0">
                <a:solidFill>
                  <a:schemeClr val="tx1"/>
                </a:solidFill>
              </a:rPr>
              <a:t>Sistemas de gestión de relaciones con clientes (CRM): Ayudan a las empresas a organizar y gestionar sus interacciones con clientes y prospectos.</a:t>
            </a:r>
          </a:p>
          <a:p>
            <a:pPr algn="just">
              <a:lnSpc>
                <a:spcPct val="115000"/>
              </a:lnSpc>
              <a:spcBef>
                <a:spcPts val="0"/>
              </a:spcBef>
              <a:spcAft>
                <a:spcPts val="1000"/>
              </a:spcAft>
            </a:pPr>
            <a:r>
              <a:rPr lang="es-ES" dirty="0">
                <a:solidFill>
                  <a:schemeClr val="tx1"/>
                </a:solidFill>
              </a:rPr>
              <a:t>Sistemas de gestión de la cadena de suministro (SCM): Permiten a las empresas coordinar la planificación, producción y distribución de productos.</a:t>
            </a:r>
          </a:p>
          <a:p>
            <a:pPr algn="just">
              <a:lnSpc>
                <a:spcPct val="115000"/>
              </a:lnSpc>
              <a:spcBef>
                <a:spcPts val="0"/>
              </a:spcBef>
              <a:spcAft>
                <a:spcPts val="1000"/>
              </a:spcAft>
            </a:pPr>
            <a:r>
              <a:rPr lang="es-ES" dirty="0">
                <a:solidFill>
                  <a:schemeClr val="tx1"/>
                </a:solidFill>
              </a:rPr>
              <a:t>Sistemas de gestión financiera (ERP): Proporcionan una visión integral de las operaciones financieras de una empresa, incluyendo la contabilidad, la gestión de recursos humanos y la gestión de proyectos.</a:t>
            </a:r>
          </a:p>
          <a:p>
            <a:pPr algn="just">
              <a:lnSpc>
                <a:spcPct val="115000"/>
              </a:lnSpc>
              <a:spcBef>
                <a:spcPts val="0"/>
              </a:spcBef>
              <a:spcAft>
                <a:spcPts val="1000"/>
              </a:spcAft>
            </a:pPr>
            <a:r>
              <a:rPr lang="es-ES" dirty="0">
                <a:solidFill>
                  <a:schemeClr val="tx1"/>
                </a:solidFill>
              </a:rPr>
              <a:t>Sistemas de gestión de proyectos: Ayudan a las empresas a planificar, monitorear y evaluar proyectos.</a:t>
            </a:r>
          </a:p>
          <a:p>
            <a:pPr algn="just">
              <a:lnSpc>
                <a:spcPct val="115000"/>
              </a:lnSpc>
              <a:spcBef>
                <a:spcPts val="0"/>
              </a:spcBef>
              <a:spcAft>
                <a:spcPts val="1000"/>
              </a:spcAft>
            </a:pPr>
            <a:r>
              <a:rPr lang="es-ES" dirty="0">
                <a:solidFill>
                  <a:schemeClr val="tx1"/>
                </a:solidFill>
              </a:rPr>
              <a:t>Sistemas de gestión de calidad: Permiten a las empresas controlar y mejorar la calidad de sus productos y servicios.</a:t>
            </a:r>
          </a:p>
          <a:p>
            <a:pPr algn="just">
              <a:lnSpc>
                <a:spcPct val="115000"/>
              </a:lnSpc>
              <a:spcBef>
                <a:spcPts val="0"/>
              </a:spcBef>
              <a:spcAft>
                <a:spcPts val="1000"/>
              </a:spcAft>
            </a:pPr>
            <a:r>
              <a:rPr lang="es-ES" dirty="0">
                <a:solidFill>
                  <a:schemeClr val="tx1"/>
                </a:solidFill>
              </a:rPr>
              <a:t>Sistemas de gestión de la información: Ayudan a las empresas a organizar, almacenar y analizar grandes cantidades de datos.</a:t>
            </a:r>
          </a:p>
          <a:p>
            <a:pPr algn="just">
              <a:lnSpc>
                <a:spcPct val="115000"/>
              </a:lnSpc>
              <a:spcBef>
                <a:spcPts val="0"/>
              </a:spcBef>
              <a:spcAft>
                <a:spcPts val="1000"/>
              </a:spcAft>
            </a:pPr>
            <a:r>
              <a:rPr lang="es-ES" dirty="0">
                <a:solidFill>
                  <a:schemeClr val="tx1"/>
                </a:solidFill>
              </a:rPr>
              <a:t>Sistemas de seguridad de la información: Protegen los datos y sistemas de la empresa contra intrusiones y ataques.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29</a:t>
            </a:fld>
            <a:endParaRPr lang="en-US" sz="2800" dirty="0">
              <a:solidFill>
                <a:schemeClr val="bg1"/>
              </a:solidFill>
            </a:endParaRPr>
          </a:p>
        </p:txBody>
      </p:sp>
    </p:spTree>
    <p:extLst>
      <p:ext uri="{BB962C8B-B14F-4D97-AF65-F5344CB8AC3E}">
        <p14:creationId xmlns:p14="http://schemas.microsoft.com/office/powerpoint/2010/main" val="146808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ADMINISTRACIÓN Y FINANZAS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El subsistema de administración y finanzas en software es un componente de un sistema de información que se utiliza para llevar un control de los aspectos financieros y administrativos de una empresa o organización. Este subsistema se encarga de llevar un registro detallado de las transacciones financieras, incluyendo ingresos, gastos, pagos, cobros, entre otros.</a:t>
            </a:r>
          </a:p>
          <a:p>
            <a:pPr marL="0" marR="0" indent="0" algn="just">
              <a:lnSpc>
                <a:spcPct val="115000"/>
              </a:lnSpc>
              <a:spcBef>
                <a:spcPts val="0"/>
              </a:spcBef>
              <a:spcAft>
                <a:spcPts val="1000"/>
              </a:spcAft>
              <a:buNone/>
            </a:pPr>
            <a:r>
              <a:rPr lang="es-ES" dirty="0">
                <a:solidFill>
                  <a:schemeClr val="tx1"/>
                </a:solidFill>
              </a:rPr>
              <a:t>El subsistema de administración y finanzas en software puede incluir funcionalidades como la contabilidad, la gestión de presupuestos, la gestión de tesorería, la gestión de facturación, la gestión de remuneraciones, entre otras.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rgbClr val="FFFF00"/>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30</a:t>
            </a:fld>
            <a:endParaRPr lang="en-US" sz="2800" dirty="0">
              <a:solidFill>
                <a:schemeClr val="bg1"/>
              </a:solidFill>
            </a:endParaRPr>
          </a:p>
        </p:txBody>
      </p:sp>
    </p:spTree>
    <p:extLst>
      <p:ext uri="{BB962C8B-B14F-4D97-AF65-F5344CB8AC3E}">
        <p14:creationId xmlns:p14="http://schemas.microsoft.com/office/powerpoint/2010/main" val="2143040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DIRECCIÓN MÉDICA</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El subsistema de dirección médica en software es un componente de un sistema de información que se utiliza en el ámbito médico para ayudar en la gestión y organización de las actividades clínicas y administrativas de una institución médica.</a:t>
            </a:r>
          </a:p>
          <a:p>
            <a:pPr marL="0" marR="0" indent="0" algn="just">
              <a:lnSpc>
                <a:spcPct val="115000"/>
              </a:lnSpc>
              <a:spcBef>
                <a:spcPts val="0"/>
              </a:spcBef>
              <a:spcAft>
                <a:spcPts val="1000"/>
              </a:spcAft>
              <a:buNone/>
            </a:pPr>
            <a:r>
              <a:rPr lang="es-ES" dirty="0">
                <a:solidFill>
                  <a:schemeClr val="tx1"/>
                </a:solidFill>
              </a:rPr>
              <a:t>Este subsistema puede incluir funcionalidades como la gestión de citas, la gestión de historiales médicos electrónicos (EHR), la gestión de resultados de pruebas y exámenes, la gestión de expedientes de pacientes, la gestión de remuneraciones de médicos, entre otras.</a:t>
            </a:r>
          </a:p>
          <a:p>
            <a:pPr marL="0" marR="0" indent="0" algn="just">
              <a:lnSpc>
                <a:spcPct val="115000"/>
              </a:lnSpc>
              <a:spcBef>
                <a:spcPts val="0"/>
              </a:spcBef>
              <a:spcAft>
                <a:spcPts val="1000"/>
              </a:spcAft>
              <a:buNone/>
            </a:pPr>
            <a:r>
              <a:rPr lang="es-ES" dirty="0">
                <a:solidFill>
                  <a:schemeClr val="tx1"/>
                </a:solidFill>
              </a:rPr>
              <a:t>El objetivo principal del subsistema de dirección médica en software es mejorar la eficiencia y efectividad en la atención médica, al proporcionar información actualizada y precisa sobre los pacientes y la organización de las actividades clínicas y administrativas.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rgbClr val="FFFF00"/>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31</a:t>
            </a:fld>
            <a:endParaRPr lang="en-US" sz="2800" dirty="0">
              <a:solidFill>
                <a:schemeClr val="bg1"/>
              </a:solidFill>
            </a:endParaRPr>
          </a:p>
        </p:txBody>
      </p:sp>
    </p:spTree>
    <p:extLst>
      <p:ext uri="{BB962C8B-B14F-4D97-AF65-F5344CB8AC3E}">
        <p14:creationId xmlns:p14="http://schemas.microsoft.com/office/powerpoint/2010/main" val="348182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SEGURIDAD Y SALUD</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982382"/>
          </a:xfrm>
        </p:spPr>
        <p:txBody>
          <a:bodyPr>
            <a:normAutofit/>
          </a:bodyPr>
          <a:lstStyle/>
          <a:p>
            <a:pPr marL="0" marR="0" indent="0" algn="just">
              <a:lnSpc>
                <a:spcPct val="115000"/>
              </a:lnSpc>
              <a:spcBef>
                <a:spcPts val="0"/>
              </a:spcBef>
              <a:spcAft>
                <a:spcPts val="1000"/>
              </a:spcAft>
              <a:buNone/>
            </a:pPr>
            <a:r>
              <a:rPr lang="es-ES" dirty="0">
                <a:solidFill>
                  <a:schemeClr val="tx1"/>
                </a:solidFill>
              </a:rPr>
              <a:t>El subsistema de seguridad y salud en software es un componente de un sistema de información que se enfoca en garantizar la protección de la información sensibles y confidenciales, así como también en el mantenimiento de un ambiente seguro y saludable para los usuarios.</a:t>
            </a:r>
          </a:p>
          <a:p>
            <a:pPr marL="0" marR="0" indent="0" algn="just">
              <a:lnSpc>
                <a:spcPct val="115000"/>
              </a:lnSpc>
              <a:spcBef>
                <a:spcPts val="0"/>
              </a:spcBef>
              <a:spcAft>
                <a:spcPts val="1000"/>
              </a:spcAft>
              <a:buNone/>
            </a:pPr>
            <a:r>
              <a:rPr lang="es-ES" dirty="0">
                <a:solidFill>
                  <a:schemeClr val="tx1"/>
                </a:solidFill>
              </a:rPr>
              <a:t>Esta capa de software puede incluir funcionalidades como la autenticación y autorización de usuarios, la cifrado de datos sensibles, la gestión de vulnerabilidades y amenazas, la gestión de accesos a la información, la gestión de políticas de seguridad, entre otras.</a:t>
            </a:r>
          </a:p>
          <a:p>
            <a:pPr marL="0" marR="0" indent="0" algn="just">
              <a:lnSpc>
                <a:spcPct val="115000"/>
              </a:lnSpc>
              <a:spcBef>
                <a:spcPts val="0"/>
              </a:spcBef>
              <a:spcAft>
                <a:spcPts val="1000"/>
              </a:spcAft>
              <a:buNone/>
            </a:pPr>
            <a:r>
              <a:rPr lang="es-ES" dirty="0">
                <a:solidFill>
                  <a:schemeClr val="tx1"/>
                </a:solidFill>
              </a:rPr>
              <a:t>El objetivo principal del subsistema de seguridad y salud en software es garantizar la confidencialidad, integridad y disponibilidad de la información, al mismo tiempo que se mantiene un ambiente seguro y saludable para los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rgbClr val="FFFF00"/>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32</a:t>
            </a:fld>
            <a:endParaRPr lang="en-US" sz="2800" dirty="0">
              <a:solidFill>
                <a:schemeClr val="bg1"/>
              </a:solidFill>
            </a:endParaRPr>
          </a:p>
        </p:txBody>
      </p:sp>
    </p:spTree>
    <p:extLst>
      <p:ext uri="{BB962C8B-B14F-4D97-AF65-F5344CB8AC3E}">
        <p14:creationId xmlns:p14="http://schemas.microsoft.com/office/powerpoint/2010/main" val="2247935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SERVICIOS GENERALES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4345290"/>
          </a:xfrm>
        </p:spPr>
        <p:txBody>
          <a:bodyPr>
            <a:normAutofit/>
          </a:bodyPr>
          <a:lstStyle/>
          <a:p>
            <a:pPr marL="0" marR="0" indent="0" algn="just">
              <a:lnSpc>
                <a:spcPct val="115000"/>
              </a:lnSpc>
              <a:spcBef>
                <a:spcPts val="0"/>
              </a:spcBef>
              <a:spcAft>
                <a:spcPts val="1000"/>
              </a:spcAft>
              <a:buNone/>
            </a:pPr>
            <a:r>
              <a:rPr lang="es-ES" dirty="0">
                <a:solidFill>
                  <a:schemeClr val="tx1"/>
                </a:solidFill>
              </a:rPr>
              <a:t>El subsistema de servicios generales en software es un componente de un sistema de información que proporciona funcionalidades comunes y compartidas a otras partes del sistema. Este subsistema suele ser responsable de tareas como la gestión de recursos, la gestión de configuración, la gestión de excepciones, la gestión de seguimiento y registro, la gestión de la cache, entre otras.</a:t>
            </a:r>
          </a:p>
          <a:p>
            <a:pPr marL="0" marR="0" indent="0" algn="just">
              <a:lnSpc>
                <a:spcPct val="115000"/>
              </a:lnSpc>
              <a:spcBef>
                <a:spcPts val="0"/>
              </a:spcBef>
              <a:spcAft>
                <a:spcPts val="1000"/>
              </a:spcAft>
              <a:buNone/>
            </a:pPr>
            <a:r>
              <a:rPr lang="es-ES" dirty="0">
                <a:solidFill>
                  <a:schemeClr val="tx1"/>
                </a:solidFill>
              </a:rPr>
              <a:t>La gestión de recursos se refiere a la administración de los recursos del sistema, como la memoria, el almacenamiento, los procesadores, entre otros, para garantizar una adecuada utilización y distribución de estos recursos entre las distintas partes del sistema.</a:t>
            </a:r>
          </a:p>
          <a:p>
            <a:pPr marL="0" marR="0" indent="0" algn="just">
              <a:lnSpc>
                <a:spcPct val="115000"/>
              </a:lnSpc>
              <a:spcBef>
                <a:spcPts val="0"/>
              </a:spcBef>
              <a:spcAft>
                <a:spcPts val="1000"/>
              </a:spcAft>
              <a:buNone/>
            </a:pPr>
            <a:r>
              <a:rPr lang="es-ES" dirty="0">
                <a:solidFill>
                  <a:schemeClr val="tx1"/>
                </a:solidFill>
              </a:rPr>
              <a:t>La gestión de configuración se enfoca en la administración y gestión de la configuración del sistema, incluyendo la gestión de parámetros, la gestión de configuraciones de usuario, entre otras.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rgbClr val="FFFF00"/>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33</a:t>
            </a:fld>
            <a:endParaRPr lang="en-US" sz="2800" dirty="0">
              <a:solidFill>
                <a:schemeClr val="bg1"/>
              </a:solidFill>
            </a:endParaRPr>
          </a:p>
        </p:txBody>
      </p:sp>
    </p:spTree>
    <p:extLst>
      <p:ext uri="{BB962C8B-B14F-4D97-AF65-F5344CB8AC3E}">
        <p14:creationId xmlns:p14="http://schemas.microsoft.com/office/powerpoint/2010/main" val="422761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C" dirty="0"/>
              <a:t>RECURSOS HUMANOS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4345290"/>
          </a:xfrm>
        </p:spPr>
        <p:txBody>
          <a:bodyPr>
            <a:normAutofit/>
          </a:bodyPr>
          <a:lstStyle/>
          <a:p>
            <a:pPr marL="0" marR="0" indent="0" algn="just">
              <a:lnSpc>
                <a:spcPct val="115000"/>
              </a:lnSpc>
              <a:spcBef>
                <a:spcPts val="0"/>
              </a:spcBef>
              <a:spcAft>
                <a:spcPts val="1000"/>
              </a:spcAft>
              <a:buNone/>
            </a:pPr>
            <a:r>
              <a:rPr lang="es-ES" dirty="0">
                <a:solidFill>
                  <a:schemeClr val="tx1"/>
                </a:solidFill>
              </a:rPr>
              <a:t>El subsistema de recursos humanos en software es un componente de un sistema de información que se enfoca en la gestión y administración de los recursos humanos de una organización. Este subsistema puede incluir funcionalidades como la gestión de los perfiles de los empleados, la gestión de nóminas y compensaciones, la gestión de tiempos y asistencias, la gestión de evaluaciones de desempeño, entre otras.</a:t>
            </a:r>
          </a:p>
          <a:p>
            <a:pPr marL="0" marR="0" indent="0" algn="just">
              <a:lnSpc>
                <a:spcPct val="115000"/>
              </a:lnSpc>
              <a:spcBef>
                <a:spcPts val="0"/>
              </a:spcBef>
              <a:spcAft>
                <a:spcPts val="1000"/>
              </a:spcAft>
              <a:buNone/>
            </a:pPr>
            <a:r>
              <a:rPr lang="es-ES" dirty="0">
                <a:solidFill>
                  <a:schemeClr val="tx1"/>
                </a:solidFill>
              </a:rPr>
              <a:t>La gestión de los perfiles de los empleados se enfoca en la administración de la información de los empleados, incluyendo información personal, profesional y de contacto.</a:t>
            </a:r>
          </a:p>
          <a:p>
            <a:pPr marL="0" marR="0" indent="0" algn="just">
              <a:lnSpc>
                <a:spcPct val="115000"/>
              </a:lnSpc>
              <a:spcBef>
                <a:spcPts val="0"/>
              </a:spcBef>
              <a:spcAft>
                <a:spcPts val="1000"/>
              </a:spcAft>
              <a:buNone/>
            </a:pPr>
            <a:r>
              <a:rPr lang="es-ES" dirty="0">
                <a:solidFill>
                  <a:schemeClr val="tx1"/>
                </a:solidFill>
              </a:rPr>
              <a:t>La gestión de nóminas y compensaciones se enfoca en la administración de los salarios y compensaciones de los empleados, incluyendo la gestión de deducciones, aportes y descuentos.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rgbClr val="FFFF00"/>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rgbClr val="FFFF00"/>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34</a:t>
            </a:fld>
            <a:endParaRPr lang="en-US" sz="2800" dirty="0">
              <a:solidFill>
                <a:schemeClr val="bg1"/>
              </a:solidFill>
            </a:endParaRPr>
          </a:p>
        </p:txBody>
      </p:sp>
    </p:spTree>
    <p:extLst>
      <p:ext uri="{BB962C8B-B14F-4D97-AF65-F5344CB8AC3E}">
        <p14:creationId xmlns:p14="http://schemas.microsoft.com/office/powerpoint/2010/main" val="212237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dirty="0"/>
              <a:t>SERVICIOS CORREO ELECTRONICO EN .NET</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1180188"/>
          </a:xfrm>
        </p:spPr>
        <p:txBody>
          <a:bodyPr>
            <a:normAutofit/>
          </a:bodyPr>
          <a:lstStyle/>
          <a:p>
            <a:pPr marL="0" marR="0" indent="0" algn="just">
              <a:lnSpc>
                <a:spcPct val="115000"/>
              </a:lnSpc>
              <a:spcBef>
                <a:spcPts val="0"/>
              </a:spcBef>
              <a:spcAft>
                <a:spcPts val="1000"/>
              </a:spcAft>
              <a:buNone/>
            </a:pPr>
            <a:r>
              <a:rPr lang="es-ES" dirty="0">
                <a:solidFill>
                  <a:schemeClr val="tx1"/>
                </a:solidFill>
              </a:rPr>
              <a:t>La capacidad de enviar correos electrónicos es una característica importante en muchas aplicaciones web, y ASP.NET ofrece varias formas de hacerlo.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35</a:t>
            </a:fld>
            <a:endParaRPr lang="en-US" sz="2800" dirty="0">
              <a:solidFill>
                <a:schemeClr val="bg1"/>
              </a:solidFill>
            </a:endParaRPr>
          </a:p>
        </p:txBody>
      </p:sp>
      <p:pic>
        <p:nvPicPr>
          <p:cNvPr id="4" name="Imagen 105">
            <a:extLst>
              <a:ext uri="{FF2B5EF4-FFF2-40B4-BE49-F238E27FC236}">
                <a16:creationId xmlns:a16="http://schemas.microsoft.com/office/drawing/2014/main" id="{6AB0C512-0326-2408-8F8A-CD0876493CCC}"/>
              </a:ext>
            </a:extLst>
          </p:cNvPr>
          <p:cNvPicPr>
            <a:picLocks noChangeAspect="1"/>
          </p:cNvPicPr>
          <p:nvPr/>
        </p:nvPicPr>
        <p:blipFill>
          <a:blip r:embed="rId2"/>
          <a:stretch>
            <a:fillRect/>
          </a:stretch>
        </p:blipFill>
        <p:spPr>
          <a:xfrm>
            <a:off x="2593290" y="3227618"/>
            <a:ext cx="4389755" cy="2451735"/>
          </a:xfrm>
          <a:prstGeom prst="rect">
            <a:avLst/>
          </a:prstGeom>
        </p:spPr>
      </p:pic>
    </p:spTree>
    <p:extLst>
      <p:ext uri="{BB962C8B-B14F-4D97-AF65-F5344CB8AC3E}">
        <p14:creationId xmlns:p14="http://schemas.microsoft.com/office/powerpoint/2010/main" val="1485758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dirty="0"/>
              <a:t>SERVIDOR SMTP</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3982383"/>
          </a:xfrm>
        </p:spPr>
        <p:txBody>
          <a:bodyPr>
            <a:normAutofit/>
          </a:bodyPr>
          <a:lstStyle/>
          <a:p>
            <a:pPr marL="0" marR="0" indent="0" algn="just">
              <a:lnSpc>
                <a:spcPct val="115000"/>
              </a:lnSpc>
              <a:spcBef>
                <a:spcPts val="0"/>
              </a:spcBef>
              <a:spcAft>
                <a:spcPts val="1000"/>
              </a:spcAft>
              <a:buNone/>
            </a:pPr>
            <a:r>
              <a:rPr lang="es-ES" dirty="0">
                <a:solidFill>
                  <a:schemeClr val="tx1"/>
                </a:solidFill>
              </a:rPr>
              <a:t>SMTP (Simple Mail Transfer </a:t>
            </a:r>
            <a:r>
              <a:rPr lang="es-ES" dirty="0" err="1">
                <a:solidFill>
                  <a:schemeClr val="tx1"/>
                </a:solidFill>
              </a:rPr>
              <a:t>Protocol</a:t>
            </a:r>
            <a:r>
              <a:rPr lang="es-ES" dirty="0">
                <a:solidFill>
                  <a:schemeClr val="tx1"/>
                </a:solidFill>
              </a:rPr>
              <a:t>) es un protocolo de Internet que se utiliza para enviar correos electrónicos. Es un estándar para el envío de correos electrónicos en Internet y es compatible con la mayoría de los sistemas de correo electrónico, incluyendo Microsoft Exchange, Gmail y </a:t>
            </a:r>
            <a:r>
              <a:rPr lang="es-ES" dirty="0" err="1">
                <a:solidFill>
                  <a:schemeClr val="tx1"/>
                </a:solidFill>
              </a:rPr>
              <a:t>Yahoo</a:t>
            </a:r>
            <a:r>
              <a:rPr lang="es-ES" dirty="0">
                <a:solidFill>
                  <a:schemeClr val="tx1"/>
                </a:solidFill>
              </a:rPr>
              <a:t> Mail.</a:t>
            </a:r>
          </a:p>
          <a:p>
            <a:pPr marL="0" marR="0" indent="0" algn="just">
              <a:lnSpc>
                <a:spcPct val="115000"/>
              </a:lnSpc>
              <a:spcBef>
                <a:spcPts val="0"/>
              </a:spcBef>
              <a:spcAft>
                <a:spcPts val="1000"/>
              </a:spcAft>
              <a:buNone/>
            </a:pPr>
            <a:r>
              <a:rPr lang="es-ES" dirty="0">
                <a:solidFill>
                  <a:schemeClr val="tx1"/>
                </a:solidFill>
              </a:rPr>
              <a:t>Un servidor SMTP es un servidor de correo electrónico que se utiliza para enviar correos electrónicos. Un servidor SMTP se conecta a otros servidores SMTP para enviar correos electrónicos a destinatarios en otros servidores. Un servidor SMTP también puede recibir correos electrónicos y almacenarlos en una bandeja de entrada para su posterior entrega a los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rgbClr val="FFFF00"/>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36</a:t>
            </a:fld>
            <a:endParaRPr lang="en-US" sz="2800" dirty="0">
              <a:solidFill>
                <a:schemeClr val="bg1"/>
              </a:solidFill>
            </a:endParaRPr>
          </a:p>
        </p:txBody>
      </p:sp>
    </p:spTree>
    <p:extLst>
      <p:ext uri="{BB962C8B-B14F-4D97-AF65-F5344CB8AC3E}">
        <p14:creationId xmlns:p14="http://schemas.microsoft.com/office/powerpoint/2010/main" val="4268933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dirty="0"/>
              <a:t>SMTP GOOGLE</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1475157"/>
          </a:xfrm>
        </p:spPr>
        <p:txBody>
          <a:bodyPr>
            <a:normAutofit/>
          </a:bodyPr>
          <a:lstStyle/>
          <a:p>
            <a:pPr marL="0" marR="0" indent="0" algn="just">
              <a:lnSpc>
                <a:spcPct val="115000"/>
              </a:lnSpc>
              <a:spcBef>
                <a:spcPts val="0"/>
              </a:spcBef>
              <a:spcAft>
                <a:spcPts val="1000"/>
              </a:spcAft>
              <a:buNone/>
            </a:pPr>
            <a:r>
              <a:rPr lang="es-ES" dirty="0">
                <a:solidFill>
                  <a:schemeClr val="tx1"/>
                </a:solidFill>
              </a:rPr>
              <a:t>SMTP de Google es un servicio de correo electrónico que permite a los usuarios enviar y recibir correos electrónicos a través de los servidores de Google. Con Google SMTP, los usuarios pueden utilizar su cuenta de Gmail o su cuenta de Google Apps para enviar correos electrónicos desde una aplicación o dispositivo externo.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rgbClr val="FFFF00"/>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37</a:t>
            </a:fld>
            <a:endParaRPr lang="en-US" sz="2800" dirty="0">
              <a:solidFill>
                <a:schemeClr val="bg1"/>
              </a:solidFill>
            </a:endParaRPr>
          </a:p>
        </p:txBody>
      </p:sp>
      <p:pic>
        <p:nvPicPr>
          <p:cNvPr id="4" name="Imagen 107" descr="Interfaz de usuario gráfica, Texto, Aplicación&#10;&#10;Descripción generada automáticamente">
            <a:extLst>
              <a:ext uri="{FF2B5EF4-FFF2-40B4-BE49-F238E27FC236}">
                <a16:creationId xmlns:a16="http://schemas.microsoft.com/office/drawing/2014/main" id="{E5E2092F-F8BC-33BC-33D1-978666F84C7E}"/>
              </a:ext>
            </a:extLst>
          </p:cNvPr>
          <p:cNvPicPr>
            <a:picLocks noChangeAspect="1"/>
          </p:cNvPicPr>
          <p:nvPr/>
        </p:nvPicPr>
        <p:blipFill>
          <a:blip r:embed="rId2"/>
          <a:stretch>
            <a:fillRect/>
          </a:stretch>
        </p:blipFill>
        <p:spPr>
          <a:xfrm>
            <a:off x="2833638" y="3554362"/>
            <a:ext cx="3909060" cy="2847975"/>
          </a:xfrm>
          <a:prstGeom prst="rect">
            <a:avLst/>
          </a:prstGeom>
        </p:spPr>
      </p:pic>
    </p:spTree>
    <p:extLst>
      <p:ext uri="{BB962C8B-B14F-4D97-AF65-F5344CB8AC3E}">
        <p14:creationId xmlns:p14="http://schemas.microsoft.com/office/powerpoint/2010/main" val="197824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MARCO TE</a:t>
            </a:r>
            <a:r>
              <a:rPr lang="es-EC" dirty="0"/>
              <a:t>ÓRICO</a:t>
            </a:r>
            <a:br>
              <a:rPr lang="es-EC" dirty="0"/>
            </a:br>
            <a:r>
              <a:rPr lang="es-ES" sz="2700" dirty="0"/>
              <a:t>CORREO ELECTRONICO CON DOMINIO PERSONALIZADO</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4345291"/>
          </a:xfrm>
        </p:spPr>
        <p:txBody>
          <a:bodyPr>
            <a:normAutofit/>
          </a:bodyPr>
          <a:lstStyle/>
          <a:p>
            <a:pPr marL="0" marR="0" indent="0" algn="just">
              <a:lnSpc>
                <a:spcPct val="115000"/>
              </a:lnSpc>
              <a:spcBef>
                <a:spcPts val="0"/>
              </a:spcBef>
              <a:spcAft>
                <a:spcPts val="1000"/>
              </a:spcAft>
              <a:buNone/>
            </a:pPr>
            <a:r>
              <a:rPr lang="es-ES" dirty="0">
                <a:solidFill>
                  <a:schemeClr val="tx1"/>
                </a:solidFill>
              </a:rPr>
              <a:t>Para crear correos electrónicos con un dominio personalizado, necesitará:</a:t>
            </a:r>
          </a:p>
          <a:p>
            <a:pPr algn="just">
              <a:lnSpc>
                <a:spcPct val="115000"/>
              </a:lnSpc>
              <a:spcBef>
                <a:spcPts val="0"/>
              </a:spcBef>
              <a:spcAft>
                <a:spcPts val="1000"/>
              </a:spcAft>
            </a:pPr>
            <a:r>
              <a:rPr lang="es-ES" dirty="0">
                <a:solidFill>
                  <a:schemeClr val="tx1"/>
                </a:solidFill>
              </a:rPr>
              <a:t>Un dominio personalizado: Puede comprar un dominio en línea a través de proveedores como </a:t>
            </a:r>
            <a:r>
              <a:rPr lang="es-ES" dirty="0" err="1">
                <a:solidFill>
                  <a:schemeClr val="tx1"/>
                </a:solidFill>
              </a:rPr>
              <a:t>GoDaddy</a:t>
            </a:r>
            <a:r>
              <a:rPr lang="es-ES" dirty="0">
                <a:solidFill>
                  <a:schemeClr val="tx1"/>
                </a:solidFill>
              </a:rPr>
              <a:t>, </a:t>
            </a:r>
            <a:r>
              <a:rPr lang="es-ES" dirty="0" err="1">
                <a:solidFill>
                  <a:schemeClr val="tx1"/>
                </a:solidFill>
              </a:rPr>
              <a:t>Namecheap</a:t>
            </a:r>
            <a:r>
              <a:rPr lang="es-ES" dirty="0">
                <a:solidFill>
                  <a:schemeClr val="tx1"/>
                </a:solidFill>
              </a:rPr>
              <a:t>, etc.</a:t>
            </a:r>
          </a:p>
          <a:p>
            <a:pPr algn="just">
              <a:lnSpc>
                <a:spcPct val="115000"/>
              </a:lnSpc>
              <a:spcBef>
                <a:spcPts val="0"/>
              </a:spcBef>
              <a:spcAft>
                <a:spcPts val="1000"/>
              </a:spcAft>
            </a:pPr>
            <a:r>
              <a:rPr lang="es-ES" dirty="0">
                <a:solidFill>
                  <a:schemeClr val="tx1"/>
                </a:solidFill>
              </a:rPr>
              <a:t>Un servidor de correo: Puede utilizar un servicio de correo como Google </a:t>
            </a:r>
            <a:r>
              <a:rPr lang="es-ES" dirty="0" err="1">
                <a:solidFill>
                  <a:schemeClr val="tx1"/>
                </a:solidFill>
              </a:rPr>
              <a:t>Workspace</a:t>
            </a:r>
            <a:r>
              <a:rPr lang="es-ES" dirty="0">
                <a:solidFill>
                  <a:schemeClr val="tx1"/>
                </a:solidFill>
              </a:rPr>
              <a:t> o Microsoft 365 que ofrezca un servidor de correo electrónico.</a:t>
            </a:r>
          </a:p>
          <a:p>
            <a:pPr algn="just">
              <a:lnSpc>
                <a:spcPct val="115000"/>
              </a:lnSpc>
              <a:spcBef>
                <a:spcPts val="0"/>
              </a:spcBef>
              <a:spcAft>
                <a:spcPts val="1000"/>
              </a:spcAft>
            </a:pPr>
            <a:r>
              <a:rPr lang="es-ES" dirty="0">
                <a:solidFill>
                  <a:schemeClr val="tx1"/>
                </a:solidFill>
              </a:rPr>
              <a:t>Configuración del servidor de correo: Deberá configurar su servidor de correo para que acepte correos electrónicos enviados desde su aplicación.</a:t>
            </a:r>
          </a:p>
          <a:p>
            <a:pPr algn="just">
              <a:lnSpc>
                <a:spcPct val="115000"/>
              </a:lnSpc>
              <a:spcBef>
                <a:spcPts val="0"/>
              </a:spcBef>
              <a:spcAft>
                <a:spcPts val="1000"/>
              </a:spcAft>
            </a:pPr>
            <a:r>
              <a:rPr lang="es-ES" dirty="0">
                <a:solidFill>
                  <a:schemeClr val="tx1"/>
                </a:solidFill>
              </a:rPr>
              <a:t>Código de la aplicación: Dependiendo del lenguaje y plataforma que utilice, deberá utilizar las funciones y bibliotecas correspondientes para enviar correos electrónicos a través del servidor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rgbClr val="FFFF00"/>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38</a:t>
            </a:fld>
            <a:endParaRPr lang="en-US" sz="2800" dirty="0">
              <a:solidFill>
                <a:schemeClr val="bg1"/>
              </a:solidFill>
            </a:endParaRPr>
          </a:p>
        </p:txBody>
      </p:sp>
    </p:spTree>
    <p:extLst>
      <p:ext uri="{BB962C8B-B14F-4D97-AF65-F5344CB8AC3E}">
        <p14:creationId xmlns:p14="http://schemas.microsoft.com/office/powerpoint/2010/main" val="402015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SERVIDOR POP3/IMAP4</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1239183"/>
          </a:xfrm>
        </p:spPr>
        <p:txBody>
          <a:bodyPr>
            <a:normAutofit/>
          </a:bodyPr>
          <a:lstStyle/>
          <a:p>
            <a:pPr marL="0" marR="0" indent="0" algn="just">
              <a:lnSpc>
                <a:spcPct val="115000"/>
              </a:lnSpc>
              <a:spcBef>
                <a:spcPts val="0"/>
              </a:spcBef>
              <a:spcAft>
                <a:spcPts val="1000"/>
              </a:spcAft>
              <a:buNone/>
            </a:pPr>
            <a:r>
              <a:rPr lang="es-ES" dirty="0">
                <a:solidFill>
                  <a:schemeClr val="tx1"/>
                </a:solidFill>
              </a:rPr>
              <a:t>POP3 (Post Office </a:t>
            </a:r>
            <a:r>
              <a:rPr lang="es-ES" dirty="0" err="1">
                <a:solidFill>
                  <a:schemeClr val="tx1"/>
                </a:solidFill>
              </a:rPr>
              <a:t>Protocol</a:t>
            </a:r>
            <a:r>
              <a:rPr lang="es-ES" dirty="0">
                <a:solidFill>
                  <a:schemeClr val="tx1"/>
                </a:solidFill>
              </a:rPr>
              <a:t> version 3) y IMAP4 (Internet </a:t>
            </a:r>
            <a:r>
              <a:rPr lang="es-ES" dirty="0" err="1">
                <a:solidFill>
                  <a:schemeClr val="tx1"/>
                </a:solidFill>
              </a:rPr>
              <a:t>Message</a:t>
            </a:r>
            <a:r>
              <a:rPr lang="es-ES" dirty="0">
                <a:solidFill>
                  <a:schemeClr val="tx1"/>
                </a:solidFill>
              </a:rPr>
              <a:t> Access </a:t>
            </a:r>
            <a:r>
              <a:rPr lang="es-ES" dirty="0" err="1">
                <a:solidFill>
                  <a:schemeClr val="tx1"/>
                </a:solidFill>
              </a:rPr>
              <a:t>Protocol</a:t>
            </a:r>
            <a:r>
              <a:rPr lang="es-ES" dirty="0">
                <a:solidFill>
                  <a:schemeClr val="tx1"/>
                </a:solidFill>
              </a:rPr>
              <a:t> version 4) son dos protocolos de correo electrónico que se utilizan para recibir correos electrónicos en un cliente de correo electrónico.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rgbClr val="FFFF00"/>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39</a:t>
            </a:fld>
            <a:endParaRPr lang="en-US" sz="2800" dirty="0">
              <a:solidFill>
                <a:schemeClr val="bg1"/>
              </a:solidFill>
            </a:endParaRPr>
          </a:p>
        </p:txBody>
      </p:sp>
      <p:pic>
        <p:nvPicPr>
          <p:cNvPr id="4" name="Imagen 113" descr="Que protocolo elegir, IMAP o POP3? Ventajas y desventajas - Centro de Ayuda  - VADAVO">
            <a:extLst>
              <a:ext uri="{FF2B5EF4-FFF2-40B4-BE49-F238E27FC236}">
                <a16:creationId xmlns:a16="http://schemas.microsoft.com/office/drawing/2014/main" id="{A21B121C-5A41-E169-6587-7DE566B9449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268" y="3332498"/>
            <a:ext cx="2717800" cy="1891030"/>
          </a:xfrm>
          <a:prstGeom prst="rect">
            <a:avLst/>
          </a:prstGeom>
          <a:noFill/>
          <a:ln>
            <a:noFill/>
          </a:ln>
        </p:spPr>
      </p:pic>
    </p:spTree>
    <p:extLst>
      <p:ext uri="{BB962C8B-B14F-4D97-AF65-F5344CB8AC3E}">
        <p14:creationId xmlns:p14="http://schemas.microsoft.com/office/powerpoint/2010/main" val="135456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s-ES" sz="1100" dirty="0">
                <a:solidFill>
                  <a:schemeClr val="bg1"/>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4</a:t>
            </a:fld>
            <a:endParaRPr lang="en-US" sz="2800" dirty="0">
              <a:solidFill>
                <a:schemeClr val="tx1"/>
              </a:solidFill>
            </a:endParaRPr>
          </a:p>
        </p:txBody>
      </p:sp>
    </p:spTree>
    <p:extLst>
      <p:ext uri="{BB962C8B-B14F-4D97-AF65-F5344CB8AC3E}">
        <p14:creationId xmlns:p14="http://schemas.microsoft.com/office/powerpoint/2010/main" val="971311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SMTP CLIENT</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4345291"/>
          </a:xfrm>
        </p:spPr>
        <p:txBody>
          <a:bodyPr>
            <a:normAutofit/>
          </a:bodyPr>
          <a:lstStyle/>
          <a:p>
            <a:pPr marL="0" marR="0" indent="0" algn="just">
              <a:lnSpc>
                <a:spcPct val="115000"/>
              </a:lnSpc>
              <a:spcBef>
                <a:spcPts val="0"/>
              </a:spcBef>
              <a:spcAft>
                <a:spcPts val="1000"/>
              </a:spcAft>
              <a:buNone/>
            </a:pPr>
            <a:r>
              <a:rPr lang="es-ES" dirty="0">
                <a:solidFill>
                  <a:schemeClr val="tx1"/>
                </a:solidFill>
              </a:rPr>
              <a:t>SMTP Client en ASP.NET es un componente que se utiliza para enviar correos electrónicos a través de un servidor SMTP (Simple Mail Transfer </a:t>
            </a:r>
            <a:r>
              <a:rPr lang="es-ES" dirty="0" err="1">
                <a:solidFill>
                  <a:schemeClr val="tx1"/>
                </a:solidFill>
              </a:rPr>
              <a:t>Protocol</a:t>
            </a:r>
            <a:r>
              <a:rPr lang="es-ES" dirty="0">
                <a:solidFill>
                  <a:schemeClr val="tx1"/>
                </a:solidFill>
              </a:rPr>
              <a:t>). SMTP es un protocolo de red que se utiliza para enviar correos electrónicos desde un servidor a otro servidor o desde un cliente a un servidor.</a:t>
            </a:r>
          </a:p>
          <a:p>
            <a:pPr marL="0" marR="0" indent="0" algn="just">
              <a:lnSpc>
                <a:spcPct val="115000"/>
              </a:lnSpc>
              <a:spcBef>
                <a:spcPts val="0"/>
              </a:spcBef>
              <a:spcAft>
                <a:spcPts val="1000"/>
              </a:spcAft>
              <a:buNone/>
            </a:pPr>
            <a:r>
              <a:rPr lang="es-ES" dirty="0">
                <a:solidFill>
                  <a:schemeClr val="tx1"/>
                </a:solidFill>
              </a:rPr>
              <a:t>En ASP.NET, la clase </a:t>
            </a:r>
            <a:r>
              <a:rPr lang="es-ES" dirty="0" err="1">
                <a:solidFill>
                  <a:schemeClr val="tx1"/>
                </a:solidFill>
              </a:rPr>
              <a:t>System.Net.Mail.SmtpClient</a:t>
            </a:r>
            <a:r>
              <a:rPr lang="es-ES" dirty="0">
                <a:solidFill>
                  <a:schemeClr val="tx1"/>
                </a:solidFill>
              </a:rPr>
              <a:t> se puede utilizar para enviar correos electrónicos mediante el protocolo SMTP. La clase </a:t>
            </a:r>
            <a:r>
              <a:rPr lang="es-ES" dirty="0" err="1">
                <a:solidFill>
                  <a:schemeClr val="tx1"/>
                </a:solidFill>
              </a:rPr>
              <a:t>SmtpClient</a:t>
            </a:r>
            <a:r>
              <a:rPr lang="es-ES" dirty="0">
                <a:solidFill>
                  <a:schemeClr val="tx1"/>
                </a:solidFill>
              </a:rPr>
              <a:t> permite a los desarrolladores especificar detalles como el servidor SMTP, el remitente, el destinatario, el asunto y el cuerpo del correo electrónico. También se pueden especificar opciones avanzadas como autenticación, seguridad SSL/TLS, etc.</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rgbClr val="FFFF00"/>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40</a:t>
            </a:fld>
            <a:endParaRPr lang="en-US" sz="2800" dirty="0">
              <a:solidFill>
                <a:schemeClr val="bg1"/>
              </a:solidFill>
            </a:endParaRPr>
          </a:p>
        </p:txBody>
      </p:sp>
    </p:spTree>
    <p:extLst>
      <p:ext uri="{BB962C8B-B14F-4D97-AF65-F5344CB8AC3E}">
        <p14:creationId xmlns:p14="http://schemas.microsoft.com/office/powerpoint/2010/main" val="2156337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SYSTEM.NET.MAIL</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4345291"/>
          </a:xfrm>
        </p:spPr>
        <p:txBody>
          <a:bodyPr>
            <a:normAutofit fontScale="92500" lnSpcReduction="10000"/>
          </a:bodyPr>
          <a:lstStyle/>
          <a:p>
            <a:pPr marL="0" marR="0" indent="0" algn="just">
              <a:lnSpc>
                <a:spcPct val="115000"/>
              </a:lnSpc>
              <a:spcBef>
                <a:spcPts val="0"/>
              </a:spcBef>
              <a:spcAft>
                <a:spcPts val="1000"/>
              </a:spcAft>
              <a:buNone/>
            </a:pPr>
            <a:r>
              <a:rPr lang="es-ES" dirty="0" err="1">
                <a:solidFill>
                  <a:schemeClr val="tx1"/>
                </a:solidFill>
              </a:rPr>
              <a:t>System.Net.Mail</a:t>
            </a:r>
            <a:r>
              <a:rPr lang="es-ES" dirty="0">
                <a:solidFill>
                  <a:schemeClr val="tx1"/>
                </a:solidFill>
              </a:rPr>
              <a:t> es una clase en el marco de .NET que se utiliza para enviar correos electrónicos a través de un servidor SMTP (Simple Mail Transfer </a:t>
            </a:r>
            <a:r>
              <a:rPr lang="es-ES" dirty="0" err="1">
                <a:solidFill>
                  <a:schemeClr val="tx1"/>
                </a:solidFill>
              </a:rPr>
              <a:t>Protocol</a:t>
            </a:r>
            <a:r>
              <a:rPr lang="es-ES" dirty="0">
                <a:solidFill>
                  <a:schemeClr val="tx1"/>
                </a:solidFill>
              </a:rPr>
              <a:t>). Proporciona una serie de clases que permiten especificar los detalles del correo electrónico, como el remitente, destinatario, asunto, cuerpo y archivos adjuntos, y luego enviarlos mediante un servidor SMTP.</a:t>
            </a:r>
          </a:p>
          <a:p>
            <a:pPr marL="0" marR="0" indent="0" algn="just">
              <a:lnSpc>
                <a:spcPct val="115000"/>
              </a:lnSpc>
              <a:spcBef>
                <a:spcPts val="0"/>
              </a:spcBef>
              <a:spcAft>
                <a:spcPts val="1000"/>
              </a:spcAft>
              <a:buNone/>
            </a:pPr>
            <a:r>
              <a:rPr lang="es-ES" dirty="0">
                <a:solidFill>
                  <a:schemeClr val="tx1"/>
                </a:solidFill>
              </a:rPr>
              <a:t>Algunas de las clases más importantes incluyen:</a:t>
            </a:r>
          </a:p>
          <a:p>
            <a:pPr algn="just">
              <a:lnSpc>
                <a:spcPct val="115000"/>
              </a:lnSpc>
              <a:spcBef>
                <a:spcPts val="0"/>
              </a:spcBef>
              <a:spcAft>
                <a:spcPts val="1000"/>
              </a:spcAft>
            </a:pPr>
            <a:r>
              <a:rPr lang="es-ES" dirty="0" err="1">
                <a:solidFill>
                  <a:schemeClr val="tx1"/>
                </a:solidFill>
              </a:rPr>
              <a:t>MailMessage</a:t>
            </a:r>
            <a:r>
              <a:rPr lang="es-ES" dirty="0">
                <a:solidFill>
                  <a:schemeClr val="tx1"/>
                </a:solidFill>
              </a:rPr>
              <a:t>: Contiene los detalles del correo electrónico, como el remitente, destinatario, asunto, cuerpo y archivos adjuntos.</a:t>
            </a:r>
          </a:p>
          <a:p>
            <a:pPr algn="just">
              <a:lnSpc>
                <a:spcPct val="115000"/>
              </a:lnSpc>
              <a:spcBef>
                <a:spcPts val="0"/>
              </a:spcBef>
              <a:spcAft>
                <a:spcPts val="1000"/>
              </a:spcAft>
            </a:pPr>
            <a:r>
              <a:rPr lang="es-ES" dirty="0" err="1">
                <a:solidFill>
                  <a:schemeClr val="tx1"/>
                </a:solidFill>
              </a:rPr>
              <a:t>SmtpClient</a:t>
            </a:r>
            <a:r>
              <a:rPr lang="es-ES" dirty="0">
                <a:solidFill>
                  <a:schemeClr val="tx1"/>
                </a:solidFill>
              </a:rPr>
              <a:t>: Proporciona la funcionalidad para enviar correos electrónicos a través de un servidor SMTP.</a:t>
            </a:r>
          </a:p>
          <a:p>
            <a:pPr algn="just">
              <a:lnSpc>
                <a:spcPct val="115000"/>
              </a:lnSpc>
              <a:spcBef>
                <a:spcPts val="0"/>
              </a:spcBef>
              <a:spcAft>
                <a:spcPts val="1000"/>
              </a:spcAft>
            </a:pPr>
            <a:r>
              <a:rPr lang="es-ES" dirty="0" err="1">
                <a:solidFill>
                  <a:schemeClr val="tx1"/>
                </a:solidFill>
              </a:rPr>
              <a:t>SmtpException</a:t>
            </a:r>
            <a:r>
              <a:rPr lang="es-ES" dirty="0">
                <a:solidFill>
                  <a:schemeClr val="tx1"/>
                </a:solidFill>
              </a:rPr>
              <a:t>: Representa una excepción que se produce durante el proceso de envío de correos electrónicos.</a:t>
            </a:r>
          </a:p>
          <a:p>
            <a:pPr algn="just">
              <a:lnSpc>
                <a:spcPct val="115000"/>
              </a:lnSpc>
              <a:spcBef>
                <a:spcPts val="0"/>
              </a:spcBef>
              <a:spcAft>
                <a:spcPts val="1000"/>
              </a:spcAft>
            </a:pPr>
            <a:r>
              <a:rPr lang="es-ES" dirty="0" err="1">
                <a:solidFill>
                  <a:schemeClr val="tx1"/>
                </a:solidFill>
              </a:rPr>
              <a:t>Attachment</a:t>
            </a:r>
            <a:r>
              <a:rPr lang="es-ES" dirty="0">
                <a:solidFill>
                  <a:schemeClr val="tx1"/>
                </a:solidFill>
              </a:rPr>
              <a:t>: Representa un archivo adjunto a un correo electrónico.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rgbClr val="FFFF00"/>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rgbClr val="FFFF00"/>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41</a:t>
            </a:fld>
            <a:endParaRPr lang="en-US" sz="2800" dirty="0">
              <a:solidFill>
                <a:schemeClr val="bg1"/>
              </a:solidFill>
            </a:endParaRPr>
          </a:p>
        </p:txBody>
      </p:sp>
    </p:spTree>
    <p:extLst>
      <p:ext uri="{BB962C8B-B14F-4D97-AF65-F5344CB8AC3E}">
        <p14:creationId xmlns:p14="http://schemas.microsoft.com/office/powerpoint/2010/main" val="47200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PATRONES DE DISEÑO</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3070089"/>
          </a:xfrm>
        </p:spPr>
        <p:txBody>
          <a:bodyPr>
            <a:normAutofit/>
          </a:bodyPr>
          <a:lstStyle/>
          <a:p>
            <a:pPr marL="0" marR="0" indent="0" algn="just">
              <a:lnSpc>
                <a:spcPct val="115000"/>
              </a:lnSpc>
              <a:spcBef>
                <a:spcPts val="0"/>
              </a:spcBef>
              <a:spcAft>
                <a:spcPts val="1000"/>
              </a:spcAft>
              <a:buNone/>
            </a:pPr>
            <a:r>
              <a:rPr lang="es-ES" dirty="0">
                <a:solidFill>
                  <a:schemeClr val="tx1"/>
                </a:solidFill>
              </a:rPr>
              <a:t>Los patrones de diseño de software son soluciones establecidas y probadas a problemas comunes que se presentan en el desarrollo de software. Son soluciones abstractas que se pueden aplicar a diferentes situaciones, lo que las hace útiles para el diseño y la arquitectura de software.</a:t>
            </a:r>
          </a:p>
          <a:p>
            <a:pPr marL="0" marR="0" indent="0" algn="just">
              <a:lnSpc>
                <a:spcPct val="115000"/>
              </a:lnSpc>
              <a:spcBef>
                <a:spcPts val="0"/>
              </a:spcBef>
              <a:spcAft>
                <a:spcPts val="1000"/>
              </a:spcAft>
              <a:buNone/>
            </a:pPr>
            <a:r>
              <a:rPr lang="es-ES" dirty="0">
                <a:solidFill>
                  <a:schemeClr val="tx1"/>
                </a:solidFill>
              </a:rPr>
              <a:t>Existen muchos patrones de diseño diferentes, y se pueden clasificar en diferentes categorías, como patrones de creación, patrones de estructura y patrones de comportamiento.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rgbClr val="FFFF00"/>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42</a:t>
            </a:fld>
            <a:endParaRPr lang="en-US" sz="2800" dirty="0">
              <a:solidFill>
                <a:schemeClr val="bg1"/>
              </a:solidFill>
            </a:endParaRPr>
          </a:p>
        </p:txBody>
      </p:sp>
    </p:spTree>
    <p:extLst>
      <p:ext uri="{BB962C8B-B14F-4D97-AF65-F5344CB8AC3E}">
        <p14:creationId xmlns:p14="http://schemas.microsoft.com/office/powerpoint/2010/main" val="2684565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SQL SERVER</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2"/>
            <a:ext cx="8413953" cy="4882561"/>
          </a:xfrm>
        </p:spPr>
        <p:txBody>
          <a:bodyPr>
            <a:normAutofit fontScale="77500" lnSpcReduction="20000"/>
          </a:bodyPr>
          <a:lstStyle/>
          <a:p>
            <a:pPr marL="0" marR="0" indent="0" algn="just">
              <a:lnSpc>
                <a:spcPct val="115000"/>
              </a:lnSpc>
              <a:spcBef>
                <a:spcPts val="0"/>
              </a:spcBef>
              <a:spcAft>
                <a:spcPts val="1000"/>
              </a:spcAft>
              <a:buNone/>
            </a:pPr>
            <a:r>
              <a:rPr lang="es-ES" dirty="0">
                <a:solidFill>
                  <a:schemeClr val="tx1"/>
                </a:solidFill>
              </a:rPr>
              <a:t>SQL Server es un sistema de gestión de bases de datos relacional desarrollado y comercializado por Microsoft. Es una de las plataformas de base de datos más utilizadas en el mundo y se utiliza ampliamente en aplicaciones empresariales, web y móviles.</a:t>
            </a:r>
          </a:p>
          <a:p>
            <a:pPr marL="0" marR="0" indent="0" algn="just">
              <a:lnSpc>
                <a:spcPct val="115000"/>
              </a:lnSpc>
              <a:spcBef>
                <a:spcPts val="0"/>
              </a:spcBef>
              <a:spcAft>
                <a:spcPts val="1000"/>
              </a:spcAft>
              <a:buNone/>
            </a:pPr>
            <a:r>
              <a:rPr lang="es-ES" dirty="0">
                <a:solidFill>
                  <a:schemeClr val="tx1"/>
                </a:solidFill>
              </a:rPr>
              <a:t>Funcionalidades:</a:t>
            </a:r>
          </a:p>
          <a:p>
            <a:pPr algn="just">
              <a:lnSpc>
                <a:spcPct val="115000"/>
              </a:lnSpc>
              <a:spcBef>
                <a:spcPts val="0"/>
              </a:spcBef>
              <a:spcAft>
                <a:spcPts val="1000"/>
              </a:spcAft>
            </a:pPr>
            <a:r>
              <a:rPr lang="es-ES" dirty="0">
                <a:solidFill>
                  <a:schemeClr val="tx1"/>
                </a:solidFill>
              </a:rPr>
              <a:t>Almacenamiento de datos: SQL Server proporciona un almacenamiento seguro y escalable para sus datos.</a:t>
            </a:r>
          </a:p>
          <a:p>
            <a:pPr algn="just">
              <a:lnSpc>
                <a:spcPct val="115000"/>
              </a:lnSpc>
              <a:spcBef>
                <a:spcPts val="0"/>
              </a:spcBef>
              <a:spcAft>
                <a:spcPts val="1000"/>
              </a:spcAft>
            </a:pPr>
            <a:r>
              <a:rPr lang="es-ES" dirty="0">
                <a:solidFill>
                  <a:schemeClr val="tx1"/>
                </a:solidFill>
              </a:rPr>
              <a:t>Consultas: SQL Server permite realizar consultas complejas y optimizadas a través de </a:t>
            </a:r>
            <a:r>
              <a:rPr lang="es-ES" dirty="0" err="1">
                <a:solidFill>
                  <a:schemeClr val="tx1"/>
                </a:solidFill>
              </a:rPr>
              <a:t>Transact</a:t>
            </a:r>
            <a:r>
              <a:rPr lang="es-ES" dirty="0">
                <a:solidFill>
                  <a:schemeClr val="tx1"/>
                </a:solidFill>
              </a:rPr>
              <a:t>-SQL (T-SQL).</a:t>
            </a:r>
          </a:p>
          <a:p>
            <a:pPr algn="just">
              <a:lnSpc>
                <a:spcPct val="115000"/>
              </a:lnSpc>
              <a:spcBef>
                <a:spcPts val="0"/>
              </a:spcBef>
              <a:spcAft>
                <a:spcPts val="1000"/>
              </a:spcAft>
            </a:pPr>
            <a:r>
              <a:rPr lang="es-ES" dirty="0">
                <a:solidFill>
                  <a:schemeClr val="tx1"/>
                </a:solidFill>
              </a:rPr>
              <a:t>Replicación de datos: SQL Server permite replicar datos a través de varios servidores para una disponibilidad máxima.</a:t>
            </a:r>
          </a:p>
          <a:p>
            <a:pPr algn="just">
              <a:lnSpc>
                <a:spcPct val="115000"/>
              </a:lnSpc>
              <a:spcBef>
                <a:spcPts val="0"/>
              </a:spcBef>
              <a:spcAft>
                <a:spcPts val="1000"/>
              </a:spcAft>
            </a:pPr>
            <a:r>
              <a:rPr lang="es-ES" dirty="0">
                <a:solidFill>
                  <a:schemeClr val="tx1"/>
                </a:solidFill>
              </a:rPr>
              <a:t>Integración con el entorno Microsoft: SQL Server es compatible con el entorno Microsoft y se integra con aplicaciones como SharePoint, Exchange, etc.</a:t>
            </a:r>
          </a:p>
          <a:p>
            <a:pPr algn="just">
              <a:lnSpc>
                <a:spcPct val="115000"/>
              </a:lnSpc>
              <a:spcBef>
                <a:spcPts val="0"/>
              </a:spcBef>
              <a:spcAft>
                <a:spcPts val="1000"/>
              </a:spcAft>
            </a:pPr>
            <a:r>
              <a:rPr lang="es-ES" dirty="0">
                <a:solidFill>
                  <a:schemeClr val="tx1"/>
                </a:solidFill>
              </a:rPr>
              <a:t>Seguridad: SQL Server proporciona una amplia gama de opciones de seguridad, incluyendo autenticación, autorización y cifrado de datos.</a:t>
            </a:r>
          </a:p>
          <a:p>
            <a:pPr algn="just">
              <a:lnSpc>
                <a:spcPct val="115000"/>
              </a:lnSpc>
              <a:spcBef>
                <a:spcPts val="0"/>
              </a:spcBef>
              <a:spcAft>
                <a:spcPts val="1000"/>
              </a:spcAft>
            </a:pPr>
            <a:r>
              <a:rPr lang="es-ES" dirty="0">
                <a:solidFill>
                  <a:schemeClr val="tx1"/>
                </a:solidFill>
              </a:rPr>
              <a:t>Recuperación ante desastres: SQL Server ofrece opciones de recuperación ante desastres para garantizar la disponibilidad de datos.</a:t>
            </a:r>
          </a:p>
          <a:p>
            <a:pPr algn="just">
              <a:lnSpc>
                <a:spcPct val="115000"/>
              </a:lnSpc>
              <a:spcBef>
                <a:spcPts val="0"/>
              </a:spcBef>
              <a:spcAft>
                <a:spcPts val="1000"/>
              </a:spcAft>
            </a:pPr>
            <a:r>
              <a:rPr lang="es-ES" dirty="0">
                <a:solidFill>
                  <a:schemeClr val="tx1"/>
                </a:solidFill>
              </a:rPr>
              <a:t>Análisis de datos: SQL Server proporciona herramientas para el análisis y la minería de datos, incluyendo </a:t>
            </a:r>
            <a:r>
              <a:rPr lang="es-ES" dirty="0" err="1">
                <a:solidFill>
                  <a:schemeClr val="tx1"/>
                </a:solidFill>
              </a:rPr>
              <a:t>Integration</a:t>
            </a:r>
            <a:r>
              <a:rPr lang="es-ES" dirty="0">
                <a:solidFill>
                  <a:schemeClr val="tx1"/>
                </a:solidFill>
              </a:rPr>
              <a:t> Services, </a:t>
            </a:r>
            <a:r>
              <a:rPr lang="es-ES" dirty="0" err="1">
                <a:solidFill>
                  <a:schemeClr val="tx1"/>
                </a:solidFill>
              </a:rPr>
              <a:t>Analysis</a:t>
            </a:r>
            <a:r>
              <a:rPr lang="es-ES" dirty="0">
                <a:solidFill>
                  <a:schemeClr val="tx1"/>
                </a:solidFill>
              </a:rPr>
              <a:t> Services y </a:t>
            </a:r>
            <a:r>
              <a:rPr lang="es-ES" dirty="0" err="1">
                <a:solidFill>
                  <a:schemeClr val="tx1"/>
                </a:solidFill>
              </a:rPr>
              <a:t>Reporting</a:t>
            </a:r>
            <a:r>
              <a:rPr lang="es-ES" dirty="0">
                <a:solidFill>
                  <a:schemeClr val="tx1"/>
                </a:solidFill>
              </a:rPr>
              <a:t> Services.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rgbClr val="FFFF00"/>
                </a:solidFill>
              </a:rPr>
              <a:t>SQL SERVER</a:t>
            </a:r>
          </a:p>
          <a:p>
            <a:pPr lvl="2">
              <a:lnSpc>
                <a:spcPct val="90000"/>
              </a:lnSpc>
            </a:pPr>
            <a:r>
              <a:rPr lang="es-ES" sz="1100" dirty="0">
                <a:solidFill>
                  <a:schemeClr val="bg1"/>
                </a:solidFill>
              </a:rPr>
              <a:t>SHA-1</a:t>
            </a:r>
            <a:endParaRPr lang="en-US" sz="1100" dirty="0">
              <a:solidFill>
                <a:schemeClr val="bg1"/>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43</a:t>
            </a:fld>
            <a:endParaRPr lang="en-US" sz="2800" dirty="0">
              <a:solidFill>
                <a:schemeClr val="bg1"/>
              </a:solidFill>
            </a:endParaRPr>
          </a:p>
        </p:txBody>
      </p:sp>
    </p:spTree>
    <p:extLst>
      <p:ext uri="{BB962C8B-B14F-4D97-AF65-F5344CB8AC3E}">
        <p14:creationId xmlns:p14="http://schemas.microsoft.com/office/powerpoint/2010/main" val="1769285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MARCO TE</a:t>
            </a:r>
            <a:r>
              <a:rPr lang="es-EC" dirty="0"/>
              <a:t>ÓRICO</a:t>
            </a:r>
            <a:br>
              <a:rPr lang="es-EC" dirty="0"/>
            </a:br>
            <a:r>
              <a:rPr lang="es-ES" sz="2700" dirty="0"/>
              <a:t>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28483"/>
            <a:ext cx="8413953" cy="3829368"/>
          </a:xfrm>
        </p:spPr>
        <p:txBody>
          <a:bodyPr>
            <a:normAutofit/>
          </a:bodyPr>
          <a:lstStyle/>
          <a:p>
            <a:pPr marL="0" marR="0" indent="0" algn="just">
              <a:lnSpc>
                <a:spcPct val="115000"/>
              </a:lnSpc>
              <a:spcBef>
                <a:spcPts val="0"/>
              </a:spcBef>
              <a:spcAft>
                <a:spcPts val="1000"/>
              </a:spcAft>
              <a:buNone/>
            </a:pPr>
            <a:r>
              <a:rPr lang="es-ES" dirty="0">
                <a:solidFill>
                  <a:schemeClr val="tx1"/>
                </a:solidFill>
              </a:rPr>
              <a:t>SHA-1 es un algoritmo de hash de 160 bits ampliamente utilizado en la seguridad de la información. La función SHA-1 toma una entrada de cualquier tamaño y la condensa en una cadena de 20 bytes (160 bits). La salida es una "resumen" único que se utiliza para verificar la integridad de los datos.</a:t>
            </a:r>
          </a:p>
          <a:p>
            <a:pPr marL="0" marR="0" indent="0" algn="just">
              <a:lnSpc>
                <a:spcPct val="115000"/>
              </a:lnSpc>
              <a:spcBef>
                <a:spcPts val="0"/>
              </a:spcBef>
              <a:spcAft>
                <a:spcPts val="1000"/>
              </a:spcAft>
              <a:buNone/>
            </a:pPr>
            <a:r>
              <a:rPr lang="es-ES" dirty="0">
                <a:solidFill>
                  <a:schemeClr val="tx1"/>
                </a:solidFill>
              </a:rPr>
              <a:t>SHA-1 es ampliamente utilizado en la autenticación de contraseñas, la verificación de integridad de los datos enviados a través de Internet, la firma digital y la autenticación de mensajes.</a:t>
            </a:r>
          </a:p>
          <a:p>
            <a:pPr marL="0" marR="0" indent="0" algn="just">
              <a:lnSpc>
                <a:spcPct val="115000"/>
              </a:lnSpc>
              <a:spcBef>
                <a:spcPts val="0"/>
              </a:spcBef>
              <a:spcAft>
                <a:spcPts val="1000"/>
              </a:spcAft>
              <a:buNone/>
            </a:pPr>
            <a:r>
              <a:rPr lang="es-ES" dirty="0">
                <a:solidFill>
                  <a:schemeClr val="tx1"/>
                </a:solidFill>
              </a:rPr>
              <a:t>Sin embargo, debido a su tamaño de hash corto y la evolución de la tecnología de ataque, SHA-1 se considera inseguro para usos críticos y es recomendable utilizar SHA-256 o SHA-3.</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3">
              <a:lnSpc>
                <a:spcPct val="90000"/>
              </a:lnSpc>
            </a:pPr>
            <a:r>
              <a:rPr lang="es-ES" sz="1100" dirty="0">
                <a:solidFill>
                  <a:schemeClr val="bg1"/>
                </a:solidFill>
              </a:rPr>
              <a:t>GESTIÓN DE EXCEPCIONES</a:t>
            </a:r>
          </a:p>
          <a:p>
            <a:pPr lvl="3">
              <a:lnSpc>
                <a:spcPct val="90000"/>
              </a:lnSpc>
            </a:pPr>
            <a:r>
              <a:rPr lang="es-ES" sz="1100" dirty="0">
                <a:solidFill>
                  <a:schemeClr val="bg1"/>
                </a:solidFill>
              </a:rPr>
              <a:t>REGISTRO E INSTRUMENTACIÓN</a:t>
            </a:r>
          </a:p>
          <a:p>
            <a:pPr lvl="3">
              <a:lnSpc>
                <a:spcPct val="90000"/>
              </a:lnSpc>
            </a:pPr>
            <a:r>
              <a:rPr lang="es-ES" sz="1100" dirty="0">
                <a:solidFill>
                  <a:schemeClr val="bg1"/>
                </a:solidFill>
              </a:rPr>
              <a:t>ADMINISTRACIÓN DEL ESTADO</a:t>
            </a:r>
          </a:p>
          <a:p>
            <a:pPr lvl="3">
              <a:lnSpc>
                <a:spcPct val="90000"/>
              </a:lnSpc>
            </a:pPr>
            <a:r>
              <a:rPr lang="es-ES" sz="1100" dirty="0">
                <a:solidFill>
                  <a:schemeClr val="bg1"/>
                </a:solidFill>
              </a:rPr>
              <a:t>VALIDACIÓN</a:t>
            </a:r>
          </a:p>
          <a:p>
            <a:pPr lvl="2">
              <a:lnSpc>
                <a:spcPct val="90000"/>
              </a:lnSpc>
            </a:pPr>
            <a:r>
              <a:rPr lang="es-ES" sz="1100" dirty="0">
                <a:solidFill>
                  <a:schemeClr val="bg1"/>
                </a:solidFill>
              </a:rPr>
              <a:t>SUBISISTEMAS COMUNES EN LAS EMPRESAS</a:t>
            </a:r>
          </a:p>
          <a:p>
            <a:pPr lvl="3">
              <a:lnSpc>
                <a:spcPct val="90000"/>
              </a:lnSpc>
            </a:pPr>
            <a:r>
              <a:rPr lang="es-ES" sz="1100" dirty="0">
                <a:solidFill>
                  <a:schemeClr val="bg1"/>
                </a:solidFill>
              </a:rPr>
              <a:t>ADMINISTRACIÓN Y FINANZAS</a:t>
            </a:r>
          </a:p>
          <a:p>
            <a:pPr lvl="3">
              <a:lnSpc>
                <a:spcPct val="90000"/>
              </a:lnSpc>
            </a:pPr>
            <a:r>
              <a:rPr lang="es-ES" sz="1100" dirty="0">
                <a:solidFill>
                  <a:schemeClr val="bg1"/>
                </a:solidFill>
              </a:rPr>
              <a:t>DIRECCIÓN MÉDICA</a:t>
            </a:r>
          </a:p>
          <a:p>
            <a:pPr lvl="3">
              <a:lnSpc>
                <a:spcPct val="90000"/>
              </a:lnSpc>
            </a:pPr>
            <a:r>
              <a:rPr lang="es-ES" sz="1100" dirty="0">
                <a:solidFill>
                  <a:schemeClr val="bg1"/>
                </a:solidFill>
              </a:rPr>
              <a:t>SEGURIDAD Y SALUD</a:t>
            </a:r>
          </a:p>
          <a:p>
            <a:pPr lvl="3">
              <a:lnSpc>
                <a:spcPct val="90000"/>
              </a:lnSpc>
            </a:pPr>
            <a:r>
              <a:rPr lang="es-ES" sz="1100" dirty="0">
                <a:solidFill>
                  <a:schemeClr val="bg1"/>
                </a:solidFill>
              </a:rPr>
              <a:t>SERVICIOS GENERALES</a:t>
            </a:r>
          </a:p>
          <a:p>
            <a:pPr lvl="3">
              <a:lnSpc>
                <a:spcPct val="90000"/>
              </a:lnSpc>
            </a:pPr>
            <a:r>
              <a:rPr lang="es-ES" sz="1100" dirty="0">
                <a:solidFill>
                  <a:schemeClr val="bg1"/>
                </a:solidFill>
              </a:rPr>
              <a:t>RECURSOS HUMANOS</a:t>
            </a:r>
          </a:p>
          <a:p>
            <a:pPr lvl="2">
              <a:lnSpc>
                <a:spcPct val="90000"/>
              </a:lnSpc>
            </a:pPr>
            <a:r>
              <a:rPr lang="es-ES" sz="1100" dirty="0">
                <a:solidFill>
                  <a:schemeClr val="bg1"/>
                </a:solidFill>
              </a:rPr>
              <a:t>SERVICIOS CORREO ELECTRONICO EN .NET</a:t>
            </a:r>
          </a:p>
          <a:p>
            <a:pPr lvl="3">
              <a:lnSpc>
                <a:spcPct val="90000"/>
              </a:lnSpc>
            </a:pPr>
            <a:r>
              <a:rPr lang="es-ES" sz="1100" dirty="0">
                <a:solidFill>
                  <a:schemeClr val="bg1"/>
                </a:solidFill>
              </a:rPr>
              <a:t>SERVIDOR SMTP</a:t>
            </a:r>
          </a:p>
          <a:p>
            <a:pPr lvl="3">
              <a:lnSpc>
                <a:spcPct val="90000"/>
              </a:lnSpc>
            </a:pPr>
            <a:r>
              <a:rPr lang="es-ES" sz="1100" dirty="0">
                <a:solidFill>
                  <a:schemeClr val="bg1"/>
                </a:solidFill>
              </a:rPr>
              <a:t>CORREO ELECTRONICO CON DOMINIO PERSONALIZADO</a:t>
            </a:r>
          </a:p>
          <a:p>
            <a:pPr lvl="3">
              <a:lnSpc>
                <a:spcPct val="90000"/>
              </a:lnSpc>
            </a:pPr>
            <a:r>
              <a:rPr lang="es-ES" sz="1100" dirty="0">
                <a:solidFill>
                  <a:schemeClr val="bg1"/>
                </a:solidFill>
              </a:rPr>
              <a:t>SERVIDOR POP3/IMAP4</a:t>
            </a:r>
          </a:p>
          <a:p>
            <a:pPr lvl="3">
              <a:lnSpc>
                <a:spcPct val="90000"/>
              </a:lnSpc>
            </a:pPr>
            <a:r>
              <a:rPr lang="es-ES" sz="1100" dirty="0">
                <a:solidFill>
                  <a:schemeClr val="bg1"/>
                </a:solidFill>
              </a:rPr>
              <a:t>SMTP CLIENT</a:t>
            </a:r>
          </a:p>
          <a:p>
            <a:pPr lvl="3">
              <a:lnSpc>
                <a:spcPct val="90000"/>
              </a:lnSpc>
            </a:pPr>
            <a:r>
              <a:rPr lang="es-ES" sz="1100" dirty="0">
                <a:solidFill>
                  <a:schemeClr val="bg1"/>
                </a:solidFill>
              </a:rPr>
              <a:t>SYSTEM.NET.MAIL</a:t>
            </a:r>
          </a:p>
          <a:p>
            <a:pPr lvl="2">
              <a:lnSpc>
                <a:spcPct val="90000"/>
              </a:lnSpc>
            </a:pPr>
            <a:r>
              <a:rPr lang="es-ES" sz="1100" dirty="0">
                <a:solidFill>
                  <a:schemeClr val="bg1"/>
                </a:solidFill>
              </a:rPr>
              <a:t>PATRONES DE DISEÑO</a:t>
            </a:r>
          </a:p>
          <a:p>
            <a:pPr lvl="2">
              <a:lnSpc>
                <a:spcPct val="90000"/>
              </a:lnSpc>
            </a:pPr>
            <a:r>
              <a:rPr lang="es-ES" sz="1100" dirty="0">
                <a:solidFill>
                  <a:schemeClr val="bg1"/>
                </a:solidFill>
              </a:rPr>
              <a:t>SQL SERVER</a:t>
            </a:r>
          </a:p>
          <a:p>
            <a:pPr lvl="2">
              <a:lnSpc>
                <a:spcPct val="90000"/>
              </a:lnSpc>
            </a:pPr>
            <a:r>
              <a:rPr lang="es-ES" sz="1100" dirty="0">
                <a:solidFill>
                  <a:srgbClr val="FFFF00"/>
                </a:solidFill>
              </a:rPr>
              <a:t>SHA-1</a:t>
            </a:r>
            <a:endParaRPr lang="en-US" sz="1100" dirty="0">
              <a:solidFill>
                <a:srgbClr val="FFFF00"/>
              </a:solidFill>
            </a:endParaRPr>
          </a:p>
        </p:txBody>
      </p:sp>
      <p:sp>
        <p:nvSpPr>
          <p:cNvPr id="3" name="Marcador de número de diapositiva 6">
            <a:extLst>
              <a:ext uri="{FF2B5EF4-FFF2-40B4-BE49-F238E27FC236}">
                <a16:creationId xmlns:a16="http://schemas.microsoft.com/office/drawing/2014/main" id="{80747F31-40A3-5CF8-05E5-3227A6C14653}"/>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44</a:t>
            </a:fld>
            <a:endParaRPr lang="en-US" sz="2800" dirty="0">
              <a:solidFill>
                <a:schemeClr val="bg1"/>
              </a:solidFill>
            </a:endParaRPr>
          </a:p>
        </p:txBody>
      </p:sp>
    </p:spTree>
    <p:extLst>
      <p:ext uri="{BB962C8B-B14F-4D97-AF65-F5344CB8AC3E}">
        <p14:creationId xmlns:p14="http://schemas.microsoft.com/office/powerpoint/2010/main" val="127605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pPr marL="0" indent="0">
              <a:buNone/>
            </a:pPr>
            <a:r>
              <a:rPr lang="es-ES" dirty="0"/>
              <a:t>Para iniciar con el proyecto, es necesario realizar la creación de este con su respectiva solución, por lo tanto, es necesario seguir los siguientes pasos para que el proyecto se desarrolle de la mejor manera.</a:t>
            </a:r>
          </a:p>
        </p:txBody>
      </p:sp>
      <p:sp>
        <p:nvSpPr>
          <p:cNvPr id="4" name="Marcador de número de diapositiva 6">
            <a:extLst>
              <a:ext uri="{FF2B5EF4-FFF2-40B4-BE49-F238E27FC236}">
                <a16:creationId xmlns:a16="http://schemas.microsoft.com/office/drawing/2014/main" id="{BA114918-A42A-88DF-04FD-2F003CDFF8FB}"/>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accent1"/>
                </a:solidFill>
              </a:rPr>
              <a:pPr/>
              <a:t>45</a:t>
            </a:fld>
            <a:endParaRPr lang="en-US" sz="2800" dirty="0">
              <a:solidFill>
                <a:schemeClr val="accent1"/>
              </a:solidFill>
            </a:endParaRPr>
          </a:p>
        </p:txBody>
      </p:sp>
    </p:spTree>
    <p:extLst>
      <p:ext uri="{BB962C8B-B14F-4D97-AF65-F5344CB8AC3E}">
        <p14:creationId xmlns:p14="http://schemas.microsoft.com/office/powerpoint/2010/main" val="3092708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007751"/>
            <a:ext cx="8407687" cy="5552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primer paso es iniciar el asistente de creación de proyectos de Visual Studio.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pic>
        <p:nvPicPr>
          <p:cNvPr id="9" name="Imagen 1">
            <a:extLst>
              <a:ext uri="{FF2B5EF4-FFF2-40B4-BE49-F238E27FC236}">
                <a16:creationId xmlns:a16="http://schemas.microsoft.com/office/drawing/2014/main" id="{471E0172-7E18-AA1A-4ACB-4908664831BF}"/>
              </a:ext>
            </a:extLst>
          </p:cNvPr>
          <p:cNvPicPr>
            <a:picLocks noChangeAspect="1"/>
          </p:cNvPicPr>
          <p:nvPr/>
        </p:nvPicPr>
        <p:blipFill>
          <a:blip r:embed="rId2"/>
          <a:stretch>
            <a:fillRect/>
          </a:stretch>
        </p:blipFill>
        <p:spPr>
          <a:xfrm>
            <a:off x="2027338" y="2872717"/>
            <a:ext cx="5245242" cy="2889867"/>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007751"/>
            <a:ext cx="8407687" cy="555242"/>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El siguiente paso es crear una solución en blanco, seleccionando la opción y posteriormente pulsar sobre “Siguiente”.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pic>
        <p:nvPicPr>
          <p:cNvPr id="3" name="Imagen 2">
            <a:extLst>
              <a:ext uri="{FF2B5EF4-FFF2-40B4-BE49-F238E27FC236}">
                <a16:creationId xmlns:a16="http://schemas.microsoft.com/office/drawing/2014/main" id="{84B670C5-5508-9736-9F54-DD1C5BC3B6A5}"/>
              </a:ext>
            </a:extLst>
          </p:cNvPr>
          <p:cNvPicPr>
            <a:picLocks noChangeAspect="1"/>
          </p:cNvPicPr>
          <p:nvPr/>
        </p:nvPicPr>
        <p:blipFill>
          <a:blip r:embed="rId2"/>
          <a:stretch>
            <a:fillRect/>
          </a:stretch>
        </p:blipFill>
        <p:spPr>
          <a:xfrm>
            <a:off x="1984771" y="2677293"/>
            <a:ext cx="5600527" cy="3731526"/>
          </a:xfrm>
          <a:prstGeom prst="rect">
            <a:avLst/>
          </a:prstGeom>
        </p:spPr>
      </p:pic>
    </p:spTree>
    <p:extLst>
      <p:ext uri="{BB962C8B-B14F-4D97-AF65-F5344CB8AC3E}">
        <p14:creationId xmlns:p14="http://schemas.microsoft.com/office/powerpoint/2010/main" val="70947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007751"/>
            <a:ext cx="8407687" cy="5552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agina un nombre y la ubicación de la solución que se va a crear.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pic>
        <p:nvPicPr>
          <p:cNvPr id="4" name="Imagen 5" descr="Interfaz de usuario gráfica, Aplicación&#10;&#10;Descripción generada automáticamente">
            <a:extLst>
              <a:ext uri="{FF2B5EF4-FFF2-40B4-BE49-F238E27FC236}">
                <a16:creationId xmlns:a16="http://schemas.microsoft.com/office/drawing/2014/main" id="{4499E530-3A5A-FA27-0A52-26127D9EA179}"/>
              </a:ext>
            </a:extLst>
          </p:cNvPr>
          <p:cNvPicPr>
            <a:picLocks noChangeAspect="1"/>
          </p:cNvPicPr>
          <p:nvPr/>
        </p:nvPicPr>
        <p:blipFill>
          <a:blip r:embed="rId2"/>
          <a:stretch>
            <a:fillRect/>
          </a:stretch>
        </p:blipFill>
        <p:spPr>
          <a:xfrm>
            <a:off x="2133999" y="2872717"/>
            <a:ext cx="5279171" cy="3461751"/>
          </a:xfrm>
          <a:prstGeom prst="rect">
            <a:avLst/>
          </a:prstGeom>
        </p:spPr>
      </p:pic>
    </p:spTree>
    <p:extLst>
      <p:ext uri="{BB962C8B-B14F-4D97-AF65-F5344CB8AC3E}">
        <p14:creationId xmlns:p14="http://schemas.microsoft.com/office/powerpoint/2010/main" val="4223094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007751"/>
            <a:ext cx="8407687" cy="5552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 crean nuevos proyectos para posteriormente anexarlos a la solución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pic>
        <p:nvPicPr>
          <p:cNvPr id="3" name="Imagen 3">
            <a:extLst>
              <a:ext uri="{FF2B5EF4-FFF2-40B4-BE49-F238E27FC236}">
                <a16:creationId xmlns:a16="http://schemas.microsoft.com/office/drawing/2014/main" id="{AF24046B-174B-D513-A73B-B890A049B99E}"/>
              </a:ext>
            </a:extLst>
          </p:cNvPr>
          <p:cNvPicPr>
            <a:picLocks noChangeAspect="1"/>
          </p:cNvPicPr>
          <p:nvPr/>
        </p:nvPicPr>
        <p:blipFill>
          <a:blip r:embed="rId2"/>
          <a:stretch>
            <a:fillRect/>
          </a:stretch>
        </p:blipFill>
        <p:spPr>
          <a:xfrm>
            <a:off x="1689554" y="2872717"/>
            <a:ext cx="6074682" cy="3358233"/>
          </a:xfrm>
          <a:prstGeom prst="rect">
            <a:avLst/>
          </a:prstGeom>
        </p:spPr>
      </p:pic>
    </p:spTree>
    <p:extLst>
      <p:ext uri="{BB962C8B-B14F-4D97-AF65-F5344CB8AC3E}">
        <p14:creationId xmlns:p14="http://schemas.microsoft.com/office/powerpoint/2010/main" val="418090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chemeClr val="bg1"/>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4187646"/>
          </a:xfrm>
        </p:spPr>
        <p:txBody>
          <a:bodyPr>
            <a:normAutofit fontScale="92500" lnSpcReduction="10000"/>
          </a:bodyPr>
          <a:lstStyle/>
          <a:p>
            <a:pPr marL="0" marR="0" indent="0" algn="just">
              <a:lnSpc>
                <a:spcPct val="115000"/>
              </a:lnSpc>
              <a:spcBef>
                <a:spcPts val="0"/>
              </a:spcBef>
              <a:spcAft>
                <a:spcPts val="1000"/>
              </a:spcAft>
              <a:buNone/>
            </a:pPr>
            <a:r>
              <a:rPr lang="es-ES" dirty="0">
                <a:solidFill>
                  <a:schemeClr val="tx1"/>
                </a:solidFill>
              </a:rPr>
              <a:t>A través de muchos años, se han creado diversas plataformas .NET, como el .NET Framework, .NET Core y Mono, además de otras que, de alguna forma u otra, ayudaron a perfilar lo que es .NET hoy en día, como Silverlight, Windows </a:t>
            </a:r>
            <a:r>
              <a:rPr lang="es-ES" dirty="0" err="1">
                <a:solidFill>
                  <a:schemeClr val="tx1"/>
                </a:solidFill>
              </a:rPr>
              <a:t>Phone</a:t>
            </a:r>
            <a:r>
              <a:rPr lang="es-ES" dirty="0">
                <a:solidFill>
                  <a:schemeClr val="tx1"/>
                </a:solidFill>
              </a:rPr>
              <a:t> y el .NET Compact Framework.</a:t>
            </a:r>
          </a:p>
          <a:p>
            <a:pPr marL="0" marR="0" indent="0" algn="just">
              <a:lnSpc>
                <a:spcPct val="115000"/>
              </a:lnSpc>
              <a:spcBef>
                <a:spcPts val="0"/>
              </a:spcBef>
              <a:spcAft>
                <a:spcPts val="1000"/>
              </a:spcAft>
              <a:buNone/>
            </a:pPr>
            <a:r>
              <a:rPr lang="es-ES" dirty="0">
                <a:solidFill>
                  <a:schemeClr val="tx1"/>
                </a:solidFill>
              </a:rPr>
              <a:t>El primer lanzamiento de .NET ocurrió en el año 2002 como una plataforma para aplicaciones Windows y ha evolucionado desde entonces para incluir una amplia gama de herramientas y tecnologías para desarrollar aplicaciones web y móviles.</a:t>
            </a:r>
          </a:p>
          <a:p>
            <a:pPr marL="0" marR="0" indent="0" algn="just">
              <a:lnSpc>
                <a:spcPct val="115000"/>
              </a:lnSpc>
              <a:spcBef>
                <a:spcPts val="0"/>
              </a:spcBef>
              <a:spcAft>
                <a:spcPts val="1000"/>
              </a:spcAft>
              <a:buNone/>
            </a:pPr>
            <a:r>
              <a:rPr lang="es-ES" dirty="0">
                <a:solidFill>
                  <a:schemeClr val="tx1"/>
                </a:solidFill>
              </a:rPr>
              <a:t>Para aplicaciones web, .NET ofrece una variedad de herramientas y tecnologías que facilitan el desarrollo de aplicaciones robustas y escalables, incluyendo ASP.NET, que es un marco para aplicaciones web que permite a los desarrolladores crear aplicaciones web dinámicas y de alta calidad con facilidad. Además, .NET también ofrece una amplia gama de componentes y bibliotecas que se pueden utilizar para implementar características avanzadas, como autenticación y autorización, seguridad, bases de datos, integración con servicios web y mucho más.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035753"/>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primer lugar, se crea el proyecto </a:t>
            </a:r>
            <a:r>
              <a:rPr lang="es-ES" dirty="0" err="1">
                <a:solidFill>
                  <a:schemeClr val="tx1"/>
                </a:solidFill>
              </a:rPr>
              <a:t>Presentation</a:t>
            </a:r>
            <a:r>
              <a:rPr lang="es-ES" dirty="0">
                <a:solidFill>
                  <a:schemeClr val="tx1"/>
                </a:solidFill>
              </a:rPr>
              <a:t> que es una aplicación web desarrollada bajo el patrón MVC de la siguiente manera.</a:t>
            </a:r>
          </a:p>
          <a:p>
            <a:pPr marL="0" indent="0" algn="just">
              <a:lnSpc>
                <a:spcPct val="115000"/>
              </a:lnSpc>
              <a:spcBef>
                <a:spcPts val="0"/>
              </a:spcBef>
              <a:spcAft>
                <a:spcPts val="1000"/>
              </a:spcAft>
              <a:buNone/>
            </a:pPr>
            <a:r>
              <a:rPr lang="es-ES" dirty="0">
                <a:solidFill>
                  <a:schemeClr val="tx1"/>
                </a:solidFill>
              </a:rPr>
              <a:t>Se selecciona nuevo proyecto del tipo aplicación web de ASP.NET Core (Modelo-Vista-Controlador) y se asigna un nombre con su respectiva ubicación.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pic>
        <p:nvPicPr>
          <p:cNvPr id="4" name="Imagen 4">
            <a:extLst>
              <a:ext uri="{FF2B5EF4-FFF2-40B4-BE49-F238E27FC236}">
                <a16:creationId xmlns:a16="http://schemas.microsoft.com/office/drawing/2014/main" id="{6D0473AD-F736-BD97-EACD-70D8C1069E22}"/>
              </a:ext>
            </a:extLst>
          </p:cNvPr>
          <p:cNvPicPr>
            <a:picLocks noChangeAspect="1"/>
          </p:cNvPicPr>
          <p:nvPr/>
        </p:nvPicPr>
        <p:blipFill>
          <a:blip r:embed="rId2"/>
          <a:stretch>
            <a:fillRect/>
          </a:stretch>
        </p:blipFill>
        <p:spPr>
          <a:xfrm>
            <a:off x="2436313" y="3088846"/>
            <a:ext cx="4633958" cy="3084927"/>
          </a:xfrm>
          <a:prstGeom prst="rect">
            <a:avLst/>
          </a:prstGeom>
        </p:spPr>
      </p:pic>
    </p:spTree>
    <p:extLst>
      <p:ext uri="{BB962C8B-B14F-4D97-AF65-F5344CB8AC3E}">
        <p14:creationId xmlns:p14="http://schemas.microsoft.com/office/powerpoint/2010/main" val="3149732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03575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 ingresa la información adicional que entre otras cosas son: Versión del </a:t>
            </a:r>
            <a:r>
              <a:rPr lang="es-ES" dirty="0" err="1">
                <a:solidFill>
                  <a:schemeClr val="tx1"/>
                </a:solidFill>
              </a:rPr>
              <a:t>framework</a:t>
            </a:r>
            <a:r>
              <a:rPr lang="es-ES" dirty="0">
                <a:solidFill>
                  <a:schemeClr val="tx1"/>
                </a:solidFill>
              </a:rPr>
              <a:t> con el que se va a trabajar, autenticación de campo, configuración para HTTPS y habilitación de Docker.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pic>
        <p:nvPicPr>
          <p:cNvPr id="3" name="Imagen 29" descr="Captura de pantalla de un celular&#10;&#10;Descripción generada automáticamente">
            <a:extLst>
              <a:ext uri="{FF2B5EF4-FFF2-40B4-BE49-F238E27FC236}">
                <a16:creationId xmlns:a16="http://schemas.microsoft.com/office/drawing/2014/main" id="{186A8F88-F103-6E01-52F2-CE462E3C8837}"/>
              </a:ext>
            </a:extLst>
          </p:cNvPr>
          <p:cNvPicPr>
            <a:picLocks noChangeAspect="1"/>
          </p:cNvPicPr>
          <p:nvPr/>
        </p:nvPicPr>
        <p:blipFill>
          <a:blip r:embed="rId2"/>
          <a:stretch>
            <a:fillRect/>
          </a:stretch>
        </p:blipFill>
        <p:spPr>
          <a:xfrm>
            <a:off x="2177725" y="3011654"/>
            <a:ext cx="5214620" cy="3442944"/>
          </a:xfrm>
          <a:prstGeom prst="rect">
            <a:avLst/>
          </a:prstGeom>
        </p:spPr>
      </p:pic>
    </p:spTree>
    <p:extLst>
      <p:ext uri="{BB962C8B-B14F-4D97-AF65-F5344CB8AC3E}">
        <p14:creationId xmlns:p14="http://schemas.microsoft.com/office/powerpoint/2010/main" val="370803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03575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Después, se agrega un paquete para el manejo de los datos en formato </a:t>
            </a:r>
            <a:r>
              <a:rPr lang="es-ES" dirty="0" err="1">
                <a:solidFill>
                  <a:schemeClr val="tx1"/>
                </a:solidFill>
              </a:rPr>
              <a:t>Json</a:t>
            </a:r>
            <a:r>
              <a:rPr lang="es-ES" dirty="0">
                <a:solidFill>
                  <a:schemeClr val="tx1"/>
                </a:solidFill>
              </a:rPr>
              <a:t> que se van a enviar desde la vista, al controlador y llegaran al controlador para mostrarse en la vista con la finalidad de facilitar el trabajo.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pic>
        <p:nvPicPr>
          <p:cNvPr id="4" name="Imagen 30">
            <a:extLst>
              <a:ext uri="{FF2B5EF4-FFF2-40B4-BE49-F238E27FC236}">
                <a16:creationId xmlns:a16="http://schemas.microsoft.com/office/drawing/2014/main" id="{74DF8E97-5625-FE69-08C4-E693035FE6E0}"/>
              </a:ext>
            </a:extLst>
          </p:cNvPr>
          <p:cNvPicPr>
            <a:picLocks noChangeAspect="1"/>
          </p:cNvPicPr>
          <p:nvPr/>
        </p:nvPicPr>
        <p:blipFill>
          <a:blip r:embed="rId2"/>
          <a:stretch>
            <a:fillRect/>
          </a:stretch>
        </p:blipFill>
        <p:spPr>
          <a:xfrm>
            <a:off x="2051178" y="3098921"/>
            <a:ext cx="5467713" cy="3074852"/>
          </a:xfrm>
          <a:prstGeom prst="rect">
            <a:avLst/>
          </a:prstGeom>
        </p:spPr>
      </p:pic>
    </p:spTree>
    <p:extLst>
      <p:ext uri="{BB962C8B-B14F-4D97-AF65-F5344CB8AC3E}">
        <p14:creationId xmlns:p14="http://schemas.microsoft.com/office/powerpoint/2010/main" val="352302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siguiente paso se realiza la creación de una biblioteca de clases.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pic>
        <p:nvPicPr>
          <p:cNvPr id="3" name="Imagen 9">
            <a:extLst>
              <a:ext uri="{FF2B5EF4-FFF2-40B4-BE49-F238E27FC236}">
                <a16:creationId xmlns:a16="http://schemas.microsoft.com/office/drawing/2014/main" id="{0EB75E8C-119D-7D5B-28CD-C296D316E610}"/>
              </a:ext>
            </a:extLst>
          </p:cNvPr>
          <p:cNvPicPr>
            <a:picLocks noChangeAspect="1"/>
          </p:cNvPicPr>
          <p:nvPr/>
        </p:nvPicPr>
        <p:blipFill>
          <a:blip r:embed="rId2"/>
          <a:stretch>
            <a:fillRect/>
          </a:stretch>
        </p:blipFill>
        <p:spPr>
          <a:xfrm>
            <a:off x="1939894" y="2669866"/>
            <a:ext cx="5690281" cy="3735210"/>
          </a:xfrm>
          <a:prstGeom prst="rect">
            <a:avLst/>
          </a:prstGeom>
        </p:spPr>
      </p:pic>
    </p:spTree>
    <p:extLst>
      <p:ext uri="{BB962C8B-B14F-4D97-AF65-F5344CB8AC3E}">
        <p14:creationId xmlns:p14="http://schemas.microsoft.com/office/powerpoint/2010/main" val="877168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Se asigna el nombre a la nueva biblioteca de clases el cual es Domain, explicado anteriormente.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pic>
        <p:nvPicPr>
          <p:cNvPr id="4" name="Imagen 10" descr="Interfaz de usuario gráfica, Texto, Aplicación&#10;&#10;Descripción generada automáticamente">
            <a:extLst>
              <a:ext uri="{FF2B5EF4-FFF2-40B4-BE49-F238E27FC236}">
                <a16:creationId xmlns:a16="http://schemas.microsoft.com/office/drawing/2014/main" id="{2EDC9B8F-3939-4DD0-48F4-EE1C63FF1A88}"/>
              </a:ext>
            </a:extLst>
          </p:cNvPr>
          <p:cNvPicPr>
            <a:picLocks noChangeAspect="1"/>
          </p:cNvPicPr>
          <p:nvPr/>
        </p:nvPicPr>
        <p:blipFill>
          <a:blip r:embed="rId2"/>
          <a:stretch>
            <a:fillRect/>
          </a:stretch>
        </p:blipFill>
        <p:spPr>
          <a:xfrm>
            <a:off x="2184218" y="2669866"/>
            <a:ext cx="5204460" cy="3438839"/>
          </a:xfrm>
          <a:prstGeom prst="rect">
            <a:avLst/>
          </a:prstGeom>
        </p:spPr>
      </p:pic>
    </p:spTree>
    <p:extLst>
      <p:ext uri="{BB962C8B-B14F-4D97-AF65-F5344CB8AC3E}">
        <p14:creationId xmlns:p14="http://schemas.microsoft.com/office/powerpoint/2010/main" val="3860675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siguiente paso, se realiza la creación de una nueva biblioteca de clases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pic>
        <p:nvPicPr>
          <p:cNvPr id="3" name="Imagen 11" descr="Texto&#10;&#10;Descripción generada automáticamente">
            <a:extLst>
              <a:ext uri="{FF2B5EF4-FFF2-40B4-BE49-F238E27FC236}">
                <a16:creationId xmlns:a16="http://schemas.microsoft.com/office/drawing/2014/main" id="{8CB261F4-97E0-D798-3F5C-202B24407220}"/>
              </a:ext>
            </a:extLst>
          </p:cNvPr>
          <p:cNvPicPr>
            <a:picLocks noChangeAspect="1"/>
          </p:cNvPicPr>
          <p:nvPr/>
        </p:nvPicPr>
        <p:blipFill>
          <a:blip r:embed="rId2"/>
          <a:stretch>
            <a:fillRect/>
          </a:stretch>
        </p:blipFill>
        <p:spPr>
          <a:xfrm>
            <a:off x="2108383" y="2669866"/>
            <a:ext cx="5353303" cy="3575957"/>
          </a:xfrm>
          <a:prstGeom prst="rect">
            <a:avLst/>
          </a:prstGeom>
        </p:spPr>
      </p:pic>
    </p:spTree>
    <p:extLst>
      <p:ext uri="{BB962C8B-B14F-4D97-AF65-F5344CB8AC3E}">
        <p14:creationId xmlns:p14="http://schemas.microsoft.com/office/powerpoint/2010/main" val="4056298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De igual manera, se realiza la asignación del nombre de la nueva biblioteca el cual es </a:t>
            </a:r>
            <a:r>
              <a:rPr lang="es-ES" dirty="0" err="1">
                <a:solidFill>
                  <a:schemeClr val="tx1"/>
                </a:solidFill>
              </a:rPr>
              <a:t>DataAccess</a:t>
            </a:r>
            <a:r>
              <a:rPr lang="es-ES" dirty="0">
                <a:solidFill>
                  <a:schemeClr val="tx1"/>
                </a:solidFill>
              </a:rPr>
              <a:t> asimismo explicado anteriormente.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pic>
        <p:nvPicPr>
          <p:cNvPr id="4" name="Imagen 12" descr="Interfaz de usuario gráfica, Texto, Aplicación, Teams&#10;&#10;Descripción generada automáticamente">
            <a:extLst>
              <a:ext uri="{FF2B5EF4-FFF2-40B4-BE49-F238E27FC236}">
                <a16:creationId xmlns:a16="http://schemas.microsoft.com/office/drawing/2014/main" id="{C466A28B-AC3F-065C-7745-053E48773070}"/>
              </a:ext>
            </a:extLst>
          </p:cNvPr>
          <p:cNvPicPr>
            <a:picLocks noChangeAspect="1"/>
          </p:cNvPicPr>
          <p:nvPr/>
        </p:nvPicPr>
        <p:blipFill>
          <a:blip r:embed="rId2"/>
          <a:stretch>
            <a:fillRect/>
          </a:stretch>
        </p:blipFill>
        <p:spPr>
          <a:xfrm>
            <a:off x="2038666" y="2669866"/>
            <a:ext cx="5399844" cy="3623710"/>
          </a:xfrm>
          <a:prstGeom prst="rect">
            <a:avLst/>
          </a:prstGeom>
        </p:spPr>
      </p:pic>
    </p:spTree>
    <p:extLst>
      <p:ext uri="{BB962C8B-B14F-4D97-AF65-F5344CB8AC3E}">
        <p14:creationId xmlns:p14="http://schemas.microsoft.com/office/powerpoint/2010/main" val="754789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Seleccionar la versión del Framework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pic>
        <p:nvPicPr>
          <p:cNvPr id="3" name="Imagen 13" descr="Interfaz de usuario gráfica, Texto, Aplicación&#10;&#10;Descripción generada automáticamente">
            <a:extLst>
              <a:ext uri="{FF2B5EF4-FFF2-40B4-BE49-F238E27FC236}">
                <a16:creationId xmlns:a16="http://schemas.microsoft.com/office/drawing/2014/main" id="{9B6C4A07-C180-EE5E-1F57-09DFE9E45360}"/>
              </a:ext>
            </a:extLst>
          </p:cNvPr>
          <p:cNvPicPr>
            <a:picLocks noChangeAspect="1"/>
          </p:cNvPicPr>
          <p:nvPr/>
        </p:nvPicPr>
        <p:blipFill>
          <a:blip r:embed="rId2"/>
          <a:stretch>
            <a:fillRect/>
          </a:stretch>
        </p:blipFill>
        <p:spPr>
          <a:xfrm>
            <a:off x="1918870" y="2530929"/>
            <a:ext cx="5665751" cy="3747071"/>
          </a:xfrm>
          <a:prstGeom prst="rect">
            <a:avLst/>
          </a:prstGeom>
        </p:spPr>
      </p:pic>
    </p:spTree>
    <p:extLst>
      <p:ext uri="{BB962C8B-B14F-4D97-AF65-F5344CB8AC3E}">
        <p14:creationId xmlns:p14="http://schemas.microsoft.com/office/powerpoint/2010/main" val="639807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9396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Finalmente, la estructura del proyecto queda de la siguiente manera.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pic>
        <p:nvPicPr>
          <p:cNvPr id="4" name="Imagen 14" descr="Interfaz de usuario gráfica, Aplicación&#10;&#10;Descripción generada automáticamente">
            <a:extLst>
              <a:ext uri="{FF2B5EF4-FFF2-40B4-BE49-F238E27FC236}">
                <a16:creationId xmlns:a16="http://schemas.microsoft.com/office/drawing/2014/main" id="{DA8C5B6B-22FC-9AB6-B213-1EAD66FA626C}"/>
              </a:ext>
            </a:extLst>
          </p:cNvPr>
          <p:cNvPicPr>
            <a:picLocks noChangeAspect="1"/>
          </p:cNvPicPr>
          <p:nvPr/>
        </p:nvPicPr>
        <p:blipFill>
          <a:blip r:embed="rId2"/>
          <a:stretch>
            <a:fillRect/>
          </a:stretch>
        </p:blipFill>
        <p:spPr>
          <a:xfrm>
            <a:off x="2151047" y="2669866"/>
            <a:ext cx="5018995" cy="2731100"/>
          </a:xfrm>
          <a:prstGeom prst="rect">
            <a:avLst/>
          </a:prstGeom>
        </p:spPr>
      </p:pic>
    </p:spTree>
    <p:extLst>
      <p:ext uri="{BB962C8B-B14F-4D97-AF65-F5344CB8AC3E}">
        <p14:creationId xmlns:p14="http://schemas.microsoft.com/office/powerpoint/2010/main" val="2133708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118507"/>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Luego se procede a agregar las referencias a los proyectos considerando las figuras anteriores para comprender la comunicación entre capas.</a:t>
            </a:r>
          </a:p>
          <a:p>
            <a:pPr marL="0" indent="0" algn="just">
              <a:lnSpc>
                <a:spcPct val="115000"/>
              </a:lnSpc>
              <a:spcBef>
                <a:spcPts val="0"/>
              </a:spcBef>
              <a:spcAft>
                <a:spcPts val="1000"/>
              </a:spcAft>
              <a:buNone/>
            </a:pPr>
            <a:r>
              <a:rPr lang="es-ES" dirty="0">
                <a:solidFill>
                  <a:schemeClr val="tx1"/>
                </a:solidFill>
              </a:rPr>
              <a:t>Para ello se da clic derecho sobre el proyecto de presentación, se selecciona la opción de agregar y referencia de proyecto.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pic>
        <p:nvPicPr>
          <p:cNvPr id="3" name="Imagen 15" descr="Texto&#10;&#10;Descripción generada automáticamente">
            <a:extLst>
              <a:ext uri="{FF2B5EF4-FFF2-40B4-BE49-F238E27FC236}">
                <a16:creationId xmlns:a16="http://schemas.microsoft.com/office/drawing/2014/main" id="{1B85FC3F-D047-5CA3-2791-278E59E53D3A}"/>
              </a:ext>
            </a:extLst>
          </p:cNvPr>
          <p:cNvPicPr>
            <a:picLocks noChangeAspect="1"/>
          </p:cNvPicPr>
          <p:nvPr/>
        </p:nvPicPr>
        <p:blipFill>
          <a:blip r:embed="rId2"/>
          <a:stretch>
            <a:fillRect/>
          </a:stretch>
        </p:blipFill>
        <p:spPr>
          <a:xfrm>
            <a:off x="2720604" y="2955471"/>
            <a:ext cx="3778167" cy="3613899"/>
          </a:xfrm>
          <a:prstGeom prst="rect">
            <a:avLst/>
          </a:prstGeom>
        </p:spPr>
      </p:pic>
    </p:spTree>
    <p:extLst>
      <p:ext uri="{BB962C8B-B14F-4D97-AF65-F5344CB8AC3E}">
        <p14:creationId xmlns:p14="http://schemas.microsoft.com/office/powerpoint/2010/main" val="2057952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normAutofit/>
          </a:bodyPr>
          <a:lstStyle/>
          <a:p>
            <a:r>
              <a:rPr lang="es-ES" dirty="0"/>
              <a:t>OBJETIVOS</a:t>
            </a:r>
            <a:br>
              <a:rPr lang="es-ES" dirty="0"/>
            </a:br>
            <a:r>
              <a:rPr lang="es-ES" dirty="0"/>
              <a:t>OBJETIVO GENERAL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rgbClr val="FFFF00"/>
                </a:solidFill>
              </a:rPr>
              <a:t>OBJETIVOS</a:t>
            </a:r>
          </a:p>
          <a:p>
            <a:pPr lvl="1">
              <a:lnSpc>
                <a:spcPct val="90000"/>
              </a:lnSpc>
            </a:pPr>
            <a:r>
              <a:rPr lang="es-ES" sz="1100" dirty="0">
                <a:solidFill>
                  <a:srgbClr val="FFFF00"/>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chemeClr val="bg1"/>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1836332"/>
          </a:xfrm>
        </p:spPr>
        <p:txBody>
          <a:bodyPr>
            <a:normAutofit/>
          </a:bodyPr>
          <a:lstStyle/>
          <a:p>
            <a:pPr marL="0" marR="0" indent="0" algn="just">
              <a:lnSpc>
                <a:spcPct val="115000"/>
              </a:lnSpc>
              <a:spcBef>
                <a:spcPts val="0"/>
              </a:spcBef>
              <a:spcAft>
                <a:spcPts val="1000"/>
              </a:spcAft>
              <a:buNone/>
            </a:pPr>
            <a:r>
              <a:rPr lang="es-ES" dirty="0">
                <a:solidFill>
                  <a:schemeClr val="tx1"/>
                </a:solidFill>
              </a:rPr>
              <a:t>Investigar sobre las herramientas que ofrece .NET para crear aplicaciones web, además de crear un </a:t>
            </a:r>
            <a:r>
              <a:rPr lang="es-ES" dirty="0" err="1">
                <a:solidFill>
                  <a:schemeClr val="tx1"/>
                </a:solidFill>
              </a:rPr>
              <a:t>login</a:t>
            </a:r>
            <a:r>
              <a:rPr lang="es-ES" dirty="0">
                <a:solidFill>
                  <a:schemeClr val="tx1"/>
                </a:solidFill>
              </a:rPr>
              <a:t> completo siguiendo el modelo de subsistema de seguridad que sirva a manera de ejemplo o plantilla para aplicaciones que lo requieran y que se adapta a distintos modelos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545604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041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al abrirse el administrador de referencias se selecciona el paquete dominio.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pic>
        <p:nvPicPr>
          <p:cNvPr id="4" name="Imagen 6" descr="Interfaz de usuario gráfica, Texto&#10;&#10;Descripción generada automáticamente">
            <a:extLst>
              <a:ext uri="{FF2B5EF4-FFF2-40B4-BE49-F238E27FC236}">
                <a16:creationId xmlns:a16="http://schemas.microsoft.com/office/drawing/2014/main" id="{A15ADEB9-7708-E29D-9501-BE65F9ADF368}"/>
              </a:ext>
            </a:extLst>
          </p:cNvPr>
          <p:cNvPicPr>
            <a:picLocks noChangeAspect="1"/>
          </p:cNvPicPr>
          <p:nvPr/>
        </p:nvPicPr>
        <p:blipFill>
          <a:blip r:embed="rId2"/>
          <a:stretch>
            <a:fillRect/>
          </a:stretch>
        </p:blipFill>
        <p:spPr>
          <a:xfrm>
            <a:off x="2215716" y="2580058"/>
            <a:ext cx="5138637" cy="3552180"/>
          </a:xfrm>
          <a:prstGeom prst="rect">
            <a:avLst/>
          </a:prstGeom>
        </p:spPr>
      </p:pic>
    </p:spTree>
    <p:extLst>
      <p:ext uri="{BB962C8B-B14F-4D97-AF65-F5344CB8AC3E}">
        <p14:creationId xmlns:p14="http://schemas.microsoft.com/office/powerpoint/2010/main" val="1452901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743094"/>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Se repite el proceso anterior con la diferencia que se da clic derecho sobre el proyecto dominio y en el administrador de referencias se procede a seleccionar el proyecto de acceso a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pic>
        <p:nvPicPr>
          <p:cNvPr id="3" name="Imagen 17" descr="Texto&#10;&#10;Descripción generada automáticamente">
            <a:extLst>
              <a:ext uri="{FF2B5EF4-FFF2-40B4-BE49-F238E27FC236}">
                <a16:creationId xmlns:a16="http://schemas.microsoft.com/office/drawing/2014/main" id="{60EADB15-033E-CFB3-5682-59834A50AD11}"/>
              </a:ext>
            </a:extLst>
          </p:cNvPr>
          <p:cNvPicPr>
            <a:picLocks noChangeAspect="1"/>
          </p:cNvPicPr>
          <p:nvPr/>
        </p:nvPicPr>
        <p:blipFill>
          <a:blip r:embed="rId2"/>
          <a:stretch>
            <a:fillRect/>
          </a:stretch>
        </p:blipFill>
        <p:spPr>
          <a:xfrm>
            <a:off x="2854317" y="2718995"/>
            <a:ext cx="3861435" cy="3550920"/>
          </a:xfrm>
          <a:prstGeom prst="rect">
            <a:avLst/>
          </a:prstGeom>
        </p:spPr>
      </p:pic>
    </p:spTree>
    <p:extLst>
      <p:ext uri="{BB962C8B-B14F-4D97-AF65-F5344CB8AC3E}">
        <p14:creationId xmlns:p14="http://schemas.microsoft.com/office/powerpoint/2010/main" val="2500802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Parte práctica</a:t>
            </a:r>
            <a:br>
              <a:rPr lang="es-EC" dirty="0"/>
            </a:br>
            <a:r>
              <a:rPr lang="es-ES" dirty="0"/>
              <a:t>CREACIÓN DE LA SOLUCIÓN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rgbClr val="FFFF00"/>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74309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se mencionó anteriormente, se procede a seleccionar el proyecto de acceso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pic>
        <p:nvPicPr>
          <p:cNvPr id="4" name="Imagen 18" descr="Interfaz de usuario gráfica, Texto&#10;&#10;Descripción generada automáticamente">
            <a:extLst>
              <a:ext uri="{FF2B5EF4-FFF2-40B4-BE49-F238E27FC236}">
                <a16:creationId xmlns:a16="http://schemas.microsoft.com/office/drawing/2014/main" id="{DADEF829-18F6-F07F-5B53-D01B40B77160}"/>
              </a:ext>
            </a:extLst>
          </p:cNvPr>
          <p:cNvPicPr>
            <a:picLocks noChangeAspect="1"/>
          </p:cNvPicPr>
          <p:nvPr/>
        </p:nvPicPr>
        <p:blipFill>
          <a:blip r:embed="rId2"/>
          <a:stretch>
            <a:fillRect/>
          </a:stretch>
        </p:blipFill>
        <p:spPr>
          <a:xfrm>
            <a:off x="2089981" y="2718995"/>
            <a:ext cx="5390107" cy="3729094"/>
          </a:xfrm>
          <a:prstGeom prst="rect">
            <a:avLst/>
          </a:prstGeom>
        </p:spPr>
      </p:pic>
    </p:spTree>
    <p:extLst>
      <p:ext uri="{BB962C8B-B14F-4D97-AF65-F5344CB8AC3E}">
        <p14:creationId xmlns:p14="http://schemas.microsoft.com/office/powerpoint/2010/main" val="557544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126672"/>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Para configurar la base de datos, es necesario seguir los siguientes pasos cambiando la información según convenga.</a:t>
            </a:r>
          </a:p>
          <a:p>
            <a:pPr marL="0" indent="0" algn="just">
              <a:lnSpc>
                <a:spcPct val="115000"/>
              </a:lnSpc>
              <a:spcBef>
                <a:spcPts val="0"/>
              </a:spcBef>
              <a:spcAft>
                <a:spcPts val="1000"/>
              </a:spcAft>
              <a:buNone/>
            </a:pPr>
            <a:r>
              <a:rPr lang="es-ES" dirty="0">
                <a:solidFill>
                  <a:schemeClr val="tx1"/>
                </a:solidFill>
              </a:rPr>
              <a:t>Para lograr el objetivo de esta sección, se procede a crear una nueva clase C# dentro del proyecto de acceso de datos, se le da el nombre de </a:t>
            </a:r>
            <a:r>
              <a:rPr lang="es-ES" dirty="0" err="1">
                <a:solidFill>
                  <a:schemeClr val="tx1"/>
                </a:solidFill>
              </a:rPr>
              <a:t>ConexiónASql</a:t>
            </a:r>
            <a:r>
              <a:rPr lang="es-ES" dirty="0">
                <a:solidFill>
                  <a:schemeClr val="tx1"/>
                </a:solidFill>
              </a:rPr>
              <a:t> para tener clara la funcionalidad.</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pic>
        <p:nvPicPr>
          <p:cNvPr id="3" name="Imagen 19">
            <a:extLst>
              <a:ext uri="{FF2B5EF4-FFF2-40B4-BE49-F238E27FC236}">
                <a16:creationId xmlns:a16="http://schemas.microsoft.com/office/drawing/2014/main" id="{EFB2A53B-AFCE-6420-9C49-2442B569C342}"/>
              </a:ext>
            </a:extLst>
          </p:cNvPr>
          <p:cNvPicPr>
            <a:picLocks noChangeAspect="1"/>
          </p:cNvPicPr>
          <p:nvPr/>
        </p:nvPicPr>
        <p:blipFill>
          <a:blip r:embed="rId2"/>
          <a:stretch>
            <a:fillRect/>
          </a:stretch>
        </p:blipFill>
        <p:spPr>
          <a:xfrm>
            <a:off x="2118042" y="3282113"/>
            <a:ext cx="5468027" cy="2612427"/>
          </a:xfrm>
          <a:prstGeom prst="rect">
            <a:avLst/>
          </a:prstGeom>
        </p:spPr>
      </p:pic>
    </p:spTree>
    <p:extLst>
      <p:ext uri="{BB962C8B-B14F-4D97-AF65-F5344CB8AC3E}">
        <p14:creationId xmlns:p14="http://schemas.microsoft.com/office/powerpoint/2010/main" val="982096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12667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agrega una nueva carpeta para tener dos clases principales, la conexión a la base de datos y los scripts con los que se van a trabajar, esto se realiza de la siguiente manera. Luego, se le asigna el nombre de </a:t>
            </a:r>
            <a:r>
              <a:rPr lang="es-ES" dirty="0" err="1">
                <a:solidFill>
                  <a:schemeClr val="tx1"/>
                </a:solidFill>
              </a:rPr>
              <a:t>SqlServer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pic>
        <p:nvPicPr>
          <p:cNvPr id="4" name="Imagen 20">
            <a:extLst>
              <a:ext uri="{FF2B5EF4-FFF2-40B4-BE49-F238E27FC236}">
                <a16:creationId xmlns:a16="http://schemas.microsoft.com/office/drawing/2014/main" id="{5475E6AA-B0F2-79F4-0369-65D93E4E8DB5}"/>
              </a:ext>
            </a:extLst>
          </p:cNvPr>
          <p:cNvPicPr>
            <a:picLocks noChangeAspect="1"/>
          </p:cNvPicPr>
          <p:nvPr/>
        </p:nvPicPr>
        <p:blipFill>
          <a:blip r:embed="rId2"/>
          <a:stretch>
            <a:fillRect/>
          </a:stretch>
        </p:blipFill>
        <p:spPr>
          <a:xfrm>
            <a:off x="1895468" y="3123974"/>
            <a:ext cx="3324655" cy="3368901"/>
          </a:xfrm>
          <a:prstGeom prst="rect">
            <a:avLst/>
          </a:prstGeom>
        </p:spPr>
      </p:pic>
      <p:pic>
        <p:nvPicPr>
          <p:cNvPr id="8" name="Imagen 21">
            <a:extLst>
              <a:ext uri="{FF2B5EF4-FFF2-40B4-BE49-F238E27FC236}">
                <a16:creationId xmlns:a16="http://schemas.microsoft.com/office/drawing/2014/main" id="{FE725A99-1A2E-98D1-C9DF-4AE7E358380E}"/>
              </a:ext>
            </a:extLst>
          </p:cNvPr>
          <p:cNvPicPr>
            <a:picLocks noChangeAspect="1"/>
          </p:cNvPicPr>
          <p:nvPr/>
        </p:nvPicPr>
        <p:blipFill>
          <a:blip r:embed="rId3"/>
          <a:stretch>
            <a:fillRect/>
          </a:stretch>
        </p:blipFill>
        <p:spPr>
          <a:xfrm>
            <a:off x="5636489" y="3123974"/>
            <a:ext cx="1532255" cy="1887855"/>
          </a:xfrm>
          <a:prstGeom prst="rect">
            <a:avLst/>
          </a:prstGeom>
        </p:spPr>
      </p:pic>
    </p:spTree>
    <p:extLst>
      <p:ext uri="{BB962C8B-B14F-4D97-AF65-F5344CB8AC3E}">
        <p14:creationId xmlns:p14="http://schemas.microsoft.com/office/powerpoint/2010/main" val="3668681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12667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que la conexión pueda funcionar, es necesario agregar el paquete </a:t>
            </a:r>
            <a:r>
              <a:rPr lang="es-ES" dirty="0" err="1">
                <a:solidFill>
                  <a:schemeClr val="tx1"/>
                </a:solidFill>
              </a:rPr>
              <a:t>Data.SqlClient</a:t>
            </a:r>
            <a:r>
              <a:rPr lang="es-ES" dirty="0">
                <a:solidFill>
                  <a:schemeClr val="tx1"/>
                </a:solidFill>
              </a:rPr>
              <a:t> que sirve para realizar conexiones a bases de datos en las versiones actuales, para ello se agrega mediante </a:t>
            </a:r>
            <a:r>
              <a:rPr lang="es-ES" dirty="0" err="1">
                <a:solidFill>
                  <a:schemeClr val="tx1"/>
                </a:solidFill>
              </a:rPr>
              <a:t>NuGet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pic>
        <p:nvPicPr>
          <p:cNvPr id="3" name="Imagen 8">
            <a:extLst>
              <a:ext uri="{FF2B5EF4-FFF2-40B4-BE49-F238E27FC236}">
                <a16:creationId xmlns:a16="http://schemas.microsoft.com/office/drawing/2014/main" id="{977006F0-AEAF-56FE-6175-51F3A76AAEE0}"/>
              </a:ext>
            </a:extLst>
          </p:cNvPr>
          <p:cNvPicPr>
            <a:picLocks noChangeAspect="1"/>
          </p:cNvPicPr>
          <p:nvPr/>
        </p:nvPicPr>
        <p:blipFill>
          <a:blip r:embed="rId2"/>
          <a:stretch>
            <a:fillRect/>
          </a:stretch>
        </p:blipFill>
        <p:spPr>
          <a:xfrm>
            <a:off x="1969009" y="3102573"/>
            <a:ext cx="5760539" cy="3240200"/>
          </a:xfrm>
          <a:prstGeom prst="rect">
            <a:avLst/>
          </a:prstGeom>
        </p:spPr>
      </p:pic>
    </p:spTree>
    <p:extLst>
      <p:ext uri="{BB962C8B-B14F-4D97-AF65-F5344CB8AC3E}">
        <p14:creationId xmlns:p14="http://schemas.microsoft.com/office/powerpoint/2010/main" val="872800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86541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en la carpeta creada se procede a crear una nueva clase como se puede observar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pic>
        <p:nvPicPr>
          <p:cNvPr id="4" name="Imagen 23">
            <a:extLst>
              <a:ext uri="{FF2B5EF4-FFF2-40B4-BE49-F238E27FC236}">
                <a16:creationId xmlns:a16="http://schemas.microsoft.com/office/drawing/2014/main" id="{E7F99CFB-C015-E79D-587A-14C7239F69B2}"/>
              </a:ext>
            </a:extLst>
          </p:cNvPr>
          <p:cNvPicPr>
            <a:picLocks noChangeAspect="1"/>
          </p:cNvPicPr>
          <p:nvPr/>
        </p:nvPicPr>
        <p:blipFill>
          <a:blip r:embed="rId2"/>
          <a:stretch>
            <a:fillRect/>
          </a:stretch>
        </p:blipFill>
        <p:spPr>
          <a:xfrm>
            <a:off x="1996886" y="2876184"/>
            <a:ext cx="5576297" cy="3616691"/>
          </a:xfrm>
          <a:prstGeom prst="rect">
            <a:avLst/>
          </a:prstGeom>
        </p:spPr>
      </p:pic>
    </p:spTree>
    <p:extLst>
      <p:ext uri="{BB962C8B-B14F-4D97-AF65-F5344CB8AC3E}">
        <p14:creationId xmlns:p14="http://schemas.microsoft.com/office/powerpoint/2010/main" val="2904866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86541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Dentro del asistente de creación de nuevos elementos, se selecciona nueva clase C# con el nombre de </a:t>
            </a:r>
            <a:r>
              <a:rPr lang="es-ES" dirty="0" err="1">
                <a:solidFill>
                  <a:schemeClr val="tx1"/>
                </a:solidFill>
              </a:rPr>
              <a:t>UsuarioDAO</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pic>
        <p:nvPicPr>
          <p:cNvPr id="3" name="Imagen 24">
            <a:extLst>
              <a:ext uri="{FF2B5EF4-FFF2-40B4-BE49-F238E27FC236}">
                <a16:creationId xmlns:a16="http://schemas.microsoft.com/office/drawing/2014/main" id="{15470FEC-3CFB-F1EE-DC07-C38AA5C1F250}"/>
              </a:ext>
            </a:extLst>
          </p:cNvPr>
          <p:cNvPicPr>
            <a:picLocks noChangeAspect="1"/>
          </p:cNvPicPr>
          <p:nvPr/>
        </p:nvPicPr>
        <p:blipFill>
          <a:blip r:embed="rId2"/>
          <a:stretch>
            <a:fillRect/>
          </a:stretch>
        </p:blipFill>
        <p:spPr>
          <a:xfrm>
            <a:off x="2097722" y="2841316"/>
            <a:ext cx="5015896" cy="3494170"/>
          </a:xfrm>
          <a:prstGeom prst="rect">
            <a:avLst/>
          </a:prstGeom>
        </p:spPr>
      </p:pic>
    </p:spTree>
    <p:extLst>
      <p:ext uri="{BB962C8B-B14F-4D97-AF65-F5344CB8AC3E}">
        <p14:creationId xmlns:p14="http://schemas.microsoft.com/office/powerpoint/2010/main" val="1250837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86541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creada la clase </a:t>
            </a:r>
            <a:r>
              <a:rPr lang="es-ES" dirty="0" err="1">
                <a:solidFill>
                  <a:schemeClr val="tx1"/>
                </a:solidFill>
              </a:rPr>
              <a:t>UsuarioDAO</a:t>
            </a:r>
            <a:r>
              <a:rPr lang="es-ES" dirty="0">
                <a:solidFill>
                  <a:schemeClr val="tx1"/>
                </a:solidFill>
              </a:rPr>
              <a:t>, se crea una clase dentro del proyecto dominio con el nombre de </a:t>
            </a:r>
            <a:r>
              <a:rPr lang="es-ES" dirty="0" err="1">
                <a:solidFill>
                  <a:schemeClr val="tx1"/>
                </a:solidFill>
              </a:rPr>
              <a:t>UsuarioModelo</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pic>
        <p:nvPicPr>
          <p:cNvPr id="4" name="Imagen 31">
            <a:extLst>
              <a:ext uri="{FF2B5EF4-FFF2-40B4-BE49-F238E27FC236}">
                <a16:creationId xmlns:a16="http://schemas.microsoft.com/office/drawing/2014/main" id="{BD198D8D-E539-7666-E6CE-BBA961496D3F}"/>
              </a:ext>
            </a:extLst>
          </p:cNvPr>
          <p:cNvPicPr>
            <a:picLocks noChangeAspect="1"/>
          </p:cNvPicPr>
          <p:nvPr/>
        </p:nvPicPr>
        <p:blipFill>
          <a:blip r:embed="rId2"/>
          <a:stretch>
            <a:fillRect/>
          </a:stretch>
        </p:blipFill>
        <p:spPr>
          <a:xfrm>
            <a:off x="3478341" y="2841316"/>
            <a:ext cx="2416274" cy="3545747"/>
          </a:xfrm>
          <a:prstGeom prst="rect">
            <a:avLst/>
          </a:prstGeom>
        </p:spPr>
      </p:pic>
    </p:spTree>
    <p:extLst>
      <p:ext uri="{BB962C8B-B14F-4D97-AF65-F5344CB8AC3E}">
        <p14:creationId xmlns:p14="http://schemas.microsoft.com/office/powerpoint/2010/main" val="3450880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1004352"/>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Como siguiente paso, se agregan varios elementos al proyecto presentación.</a:t>
            </a:r>
          </a:p>
          <a:p>
            <a:pPr marL="0" indent="0" algn="just">
              <a:lnSpc>
                <a:spcPct val="115000"/>
              </a:lnSpc>
              <a:spcBef>
                <a:spcPts val="0"/>
              </a:spcBef>
              <a:spcAft>
                <a:spcPts val="1000"/>
              </a:spcAft>
              <a:buNone/>
            </a:pPr>
            <a:r>
              <a:rPr lang="es-ES" dirty="0">
                <a:solidFill>
                  <a:schemeClr val="tx1"/>
                </a:solidFill>
              </a:rPr>
              <a:t>En primer lugar, se agrega un controlador de MVC en blanco y se le asigna el nombre de </a:t>
            </a:r>
            <a:r>
              <a:rPr lang="es-ES" dirty="0" err="1">
                <a:solidFill>
                  <a:schemeClr val="tx1"/>
                </a:solidFill>
              </a:rPr>
              <a:t>indexController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3" name="Imagen 72">
            <a:extLst>
              <a:ext uri="{FF2B5EF4-FFF2-40B4-BE49-F238E27FC236}">
                <a16:creationId xmlns:a16="http://schemas.microsoft.com/office/drawing/2014/main" id="{4C3797E2-6695-C49D-2FC5-7A681CC9DA16}"/>
              </a:ext>
            </a:extLst>
          </p:cNvPr>
          <p:cNvPicPr>
            <a:picLocks noChangeAspect="1"/>
          </p:cNvPicPr>
          <p:nvPr/>
        </p:nvPicPr>
        <p:blipFill>
          <a:blip r:embed="rId2"/>
          <a:stretch>
            <a:fillRect/>
          </a:stretch>
        </p:blipFill>
        <p:spPr>
          <a:xfrm>
            <a:off x="2336520" y="2980253"/>
            <a:ext cx="4897029" cy="3391915"/>
          </a:xfrm>
          <a:prstGeom prst="rect">
            <a:avLst/>
          </a:prstGeom>
        </p:spPr>
      </p:pic>
    </p:spTree>
    <p:extLst>
      <p:ext uri="{BB962C8B-B14F-4D97-AF65-F5344CB8AC3E}">
        <p14:creationId xmlns:p14="http://schemas.microsoft.com/office/powerpoint/2010/main" val="273406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normAutofit/>
          </a:bodyPr>
          <a:lstStyle/>
          <a:p>
            <a:r>
              <a:rPr lang="es-ES" dirty="0"/>
              <a:t>OBJETIVOS</a:t>
            </a:r>
            <a:br>
              <a:rPr lang="es-ES" dirty="0"/>
            </a:br>
            <a:r>
              <a:rPr lang="es-ES" dirty="0" err="1"/>
              <a:t>OBJETIVOS</a:t>
            </a:r>
            <a:r>
              <a:rPr lang="es-ES" dirty="0"/>
              <a:t> ESPECIFICOS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4074871995"/>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7</a:t>
            </a:fld>
            <a:endParaRPr lang="en-US" sz="2800" dirty="0">
              <a:solidFill>
                <a:schemeClr val="bg1"/>
              </a:solidFill>
            </a:endParaRPr>
          </a:p>
        </p:txBody>
      </p:sp>
      <p:sp>
        <p:nvSpPr>
          <p:cNvPr id="9" name="Marcador de contenido 2">
            <a:extLst>
              <a:ext uri="{FF2B5EF4-FFF2-40B4-BE49-F238E27FC236}">
                <a16:creationId xmlns:a16="http://schemas.microsoft.com/office/drawing/2014/main" id="{CE6BC1CD-E07D-4B21-D000-F9C0B51750B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rgbClr val="FFFF00"/>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rgbClr val="FFFF00"/>
                </a:solidFill>
              </a:rPr>
              <a:t>OBJETIVOS ESPECIFICOS</a:t>
            </a:r>
          </a:p>
          <a:p>
            <a:pPr>
              <a:lnSpc>
                <a:spcPct val="90000"/>
              </a:lnSpc>
            </a:pPr>
            <a:r>
              <a:rPr lang="es-ES" sz="1100" dirty="0">
                <a:solidFill>
                  <a:schemeClr val="bg1"/>
                </a:solidFill>
              </a:rPr>
              <a:t>MARCO TEÓRICO</a:t>
            </a:r>
          </a:p>
          <a:p>
            <a:pPr lvl="1">
              <a:lnSpc>
                <a:spcPct val="90000"/>
              </a:lnSpc>
            </a:pPr>
            <a:r>
              <a:rPr lang="es-ES" sz="1100" dirty="0">
                <a:solidFill>
                  <a:schemeClr val="bg1"/>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sp>
        <p:nvSpPr>
          <p:cNvPr id="11" name="Marcador de número de diapositiva 6">
            <a:extLst>
              <a:ext uri="{FF2B5EF4-FFF2-40B4-BE49-F238E27FC236}">
                <a16:creationId xmlns:a16="http://schemas.microsoft.com/office/drawing/2014/main" id="{67899BEE-6A79-D687-F918-3ADDECC4AD64}"/>
              </a:ext>
            </a:extLst>
          </p:cNvPr>
          <p:cNvSpPr txBox="1">
            <a:spLocks/>
          </p:cNvSpPr>
          <p:nvPr/>
        </p:nvSpPr>
        <p:spPr>
          <a:xfrm>
            <a:off x="11139492" y="6492875"/>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7</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9062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crea una clase para solicitar el inicio de sesión, para ello se le denomina </a:t>
            </a:r>
            <a:r>
              <a:rPr lang="es-ES" dirty="0" err="1">
                <a:solidFill>
                  <a:schemeClr val="tx1"/>
                </a:solidFill>
              </a:rPr>
              <a:t>loginRequest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4" name="Imagen 73">
            <a:extLst>
              <a:ext uri="{FF2B5EF4-FFF2-40B4-BE49-F238E27FC236}">
                <a16:creationId xmlns:a16="http://schemas.microsoft.com/office/drawing/2014/main" id="{F4899A83-31F4-F614-96EC-424283BB065A}"/>
              </a:ext>
            </a:extLst>
          </p:cNvPr>
          <p:cNvPicPr>
            <a:picLocks noChangeAspect="1"/>
          </p:cNvPicPr>
          <p:nvPr/>
        </p:nvPicPr>
        <p:blipFill>
          <a:blip r:embed="rId2"/>
          <a:stretch>
            <a:fillRect/>
          </a:stretch>
        </p:blipFill>
        <p:spPr>
          <a:xfrm>
            <a:off x="2051286" y="2743200"/>
            <a:ext cx="5312899" cy="3681273"/>
          </a:xfrm>
          <a:prstGeom prst="rect">
            <a:avLst/>
          </a:prstGeom>
        </p:spPr>
      </p:pic>
    </p:spTree>
    <p:extLst>
      <p:ext uri="{BB962C8B-B14F-4D97-AF65-F5344CB8AC3E}">
        <p14:creationId xmlns:p14="http://schemas.microsoft.com/office/powerpoint/2010/main" val="889327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9062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realizado el proceso anterior, se crea una nueva carpeta dentro de la vista en el proyecto de presentación como se puede observar.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3" name="Imagen 74">
            <a:extLst>
              <a:ext uri="{FF2B5EF4-FFF2-40B4-BE49-F238E27FC236}">
                <a16:creationId xmlns:a16="http://schemas.microsoft.com/office/drawing/2014/main" id="{AADB09DE-3636-7B40-B77E-1FE05543450F}"/>
              </a:ext>
            </a:extLst>
          </p:cNvPr>
          <p:cNvPicPr>
            <a:picLocks noChangeAspect="1"/>
          </p:cNvPicPr>
          <p:nvPr/>
        </p:nvPicPr>
        <p:blipFill>
          <a:blip r:embed="rId2"/>
          <a:stretch>
            <a:fillRect/>
          </a:stretch>
        </p:blipFill>
        <p:spPr>
          <a:xfrm>
            <a:off x="2802565" y="2882137"/>
            <a:ext cx="3964940" cy="3579495"/>
          </a:xfrm>
          <a:prstGeom prst="rect">
            <a:avLst/>
          </a:prstGeom>
        </p:spPr>
      </p:pic>
    </p:spTree>
    <p:extLst>
      <p:ext uri="{BB962C8B-B14F-4D97-AF65-F5344CB8AC3E}">
        <p14:creationId xmlns:p14="http://schemas.microsoft.com/office/powerpoint/2010/main" val="3691376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le asigna el nombre de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4" name="Imagen 75" descr="Interfaz de usuario gráfica, Texto&#10;&#10;Descripción generada automáticamente">
            <a:extLst>
              <a:ext uri="{FF2B5EF4-FFF2-40B4-BE49-F238E27FC236}">
                <a16:creationId xmlns:a16="http://schemas.microsoft.com/office/drawing/2014/main" id="{EBFA5895-D110-BBD3-C24D-824A5EABFEFE}"/>
              </a:ext>
            </a:extLst>
          </p:cNvPr>
          <p:cNvPicPr>
            <a:picLocks noChangeAspect="1"/>
          </p:cNvPicPr>
          <p:nvPr/>
        </p:nvPicPr>
        <p:blipFill>
          <a:blip r:embed="rId2"/>
          <a:stretch>
            <a:fillRect/>
          </a:stretch>
        </p:blipFill>
        <p:spPr>
          <a:xfrm>
            <a:off x="3848507" y="2531745"/>
            <a:ext cx="1988957" cy="3970123"/>
          </a:xfrm>
          <a:prstGeom prst="rect">
            <a:avLst/>
          </a:prstGeom>
        </p:spPr>
      </p:pic>
    </p:spTree>
    <p:extLst>
      <p:ext uri="{BB962C8B-B14F-4D97-AF65-F5344CB8AC3E}">
        <p14:creationId xmlns:p14="http://schemas.microsoft.com/office/powerpoint/2010/main" val="1858492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Dentro de la carpeta creada se crea una vista nueva de la siguiente manera.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3" name="Imagen 76" descr="Una captura de pantalla de una computadora&#10;&#10;Descripción generada automáticamente">
            <a:extLst>
              <a:ext uri="{FF2B5EF4-FFF2-40B4-BE49-F238E27FC236}">
                <a16:creationId xmlns:a16="http://schemas.microsoft.com/office/drawing/2014/main" id="{8BE5B28D-5F42-AB55-6DD9-60D70844FE5A}"/>
              </a:ext>
            </a:extLst>
          </p:cNvPr>
          <p:cNvPicPr>
            <a:picLocks noChangeAspect="1"/>
          </p:cNvPicPr>
          <p:nvPr/>
        </p:nvPicPr>
        <p:blipFill>
          <a:blip r:embed="rId2"/>
          <a:stretch>
            <a:fillRect/>
          </a:stretch>
        </p:blipFill>
        <p:spPr>
          <a:xfrm>
            <a:off x="2680347" y="2629044"/>
            <a:ext cx="4349104" cy="3787903"/>
          </a:xfrm>
          <a:prstGeom prst="rect">
            <a:avLst/>
          </a:prstGeom>
        </p:spPr>
      </p:pic>
    </p:spTree>
    <p:extLst>
      <p:ext uri="{BB962C8B-B14F-4D97-AF65-F5344CB8AC3E}">
        <p14:creationId xmlns:p14="http://schemas.microsoft.com/office/powerpoint/2010/main" val="688932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Luego se abre una nueva ventana donde se agrega nuevo elemento con </a:t>
            </a:r>
            <a:r>
              <a:rPr lang="es-ES" dirty="0" err="1">
                <a:solidFill>
                  <a:schemeClr val="tx1"/>
                </a:solidFill>
              </a:rPr>
              <a:t>Scaffolding</a:t>
            </a:r>
            <a:r>
              <a:rPr lang="es-ES" dirty="0">
                <a:solidFill>
                  <a:schemeClr val="tx1"/>
                </a:solidFill>
              </a:rPr>
              <a:t>, después se selecciona el controlador de MVC con acciones de lectura y escritura.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8" name="Imagen 78" descr="Interfaz de usuario gráfica, Texto&#10;&#10;Descripción generada automáticamente">
            <a:extLst>
              <a:ext uri="{FF2B5EF4-FFF2-40B4-BE49-F238E27FC236}">
                <a16:creationId xmlns:a16="http://schemas.microsoft.com/office/drawing/2014/main" id="{CA68574A-396C-2BD1-9304-F8620B54A683}"/>
              </a:ext>
            </a:extLst>
          </p:cNvPr>
          <p:cNvPicPr>
            <a:picLocks noChangeAspect="1"/>
          </p:cNvPicPr>
          <p:nvPr/>
        </p:nvPicPr>
        <p:blipFill>
          <a:blip r:embed="rId2"/>
          <a:stretch>
            <a:fillRect/>
          </a:stretch>
        </p:blipFill>
        <p:spPr>
          <a:xfrm>
            <a:off x="2244400" y="2819946"/>
            <a:ext cx="5081270" cy="3507900"/>
          </a:xfrm>
          <a:prstGeom prst="rect">
            <a:avLst/>
          </a:prstGeom>
        </p:spPr>
      </p:pic>
    </p:spTree>
    <p:extLst>
      <p:ext uri="{BB962C8B-B14F-4D97-AF65-F5344CB8AC3E}">
        <p14:creationId xmlns:p14="http://schemas.microsoft.com/office/powerpoint/2010/main" val="4016146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igual manera, se crea un nuevo elemento y se lo denomina </a:t>
            </a:r>
            <a:r>
              <a:rPr lang="es-ES" dirty="0" err="1">
                <a:solidFill>
                  <a:schemeClr val="tx1"/>
                </a:solidFill>
              </a:rPr>
              <a:t>ApplicationController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3" name="Imagen 79" descr="Captura de pantalla de computadora&#10;&#10;Descripción generada automáticamente">
            <a:extLst>
              <a:ext uri="{FF2B5EF4-FFF2-40B4-BE49-F238E27FC236}">
                <a16:creationId xmlns:a16="http://schemas.microsoft.com/office/drawing/2014/main" id="{D5F7BBFD-C4BD-2DDD-C90F-8F307FE5835F}"/>
              </a:ext>
            </a:extLst>
          </p:cNvPr>
          <p:cNvPicPr>
            <a:picLocks noChangeAspect="1"/>
          </p:cNvPicPr>
          <p:nvPr/>
        </p:nvPicPr>
        <p:blipFill>
          <a:blip r:embed="rId2"/>
          <a:stretch>
            <a:fillRect/>
          </a:stretch>
        </p:blipFill>
        <p:spPr>
          <a:xfrm>
            <a:off x="2154410" y="2547330"/>
            <a:ext cx="5261249" cy="3641127"/>
          </a:xfrm>
          <a:prstGeom prst="rect">
            <a:avLst/>
          </a:prstGeom>
        </p:spPr>
      </p:pic>
    </p:spTree>
    <p:extLst>
      <p:ext uri="{BB962C8B-B14F-4D97-AF65-F5344CB8AC3E}">
        <p14:creationId xmlns:p14="http://schemas.microsoft.com/office/powerpoint/2010/main" val="1135524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agrega un nuevo proyecto a la solución siguiendo los siguientes pasos.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4" name="Imagen 80" descr="Texto&#10;&#10;Descripción generada automáticamente">
            <a:extLst>
              <a:ext uri="{FF2B5EF4-FFF2-40B4-BE49-F238E27FC236}">
                <a16:creationId xmlns:a16="http://schemas.microsoft.com/office/drawing/2014/main" id="{5DBD77FF-58CB-9AF6-4A2A-F6AED3644DA4}"/>
              </a:ext>
            </a:extLst>
          </p:cNvPr>
          <p:cNvPicPr>
            <a:picLocks noChangeAspect="1"/>
          </p:cNvPicPr>
          <p:nvPr/>
        </p:nvPicPr>
        <p:blipFill>
          <a:blip r:embed="rId2"/>
          <a:stretch>
            <a:fillRect/>
          </a:stretch>
        </p:blipFill>
        <p:spPr>
          <a:xfrm>
            <a:off x="2528537" y="2622309"/>
            <a:ext cx="4641484" cy="3551464"/>
          </a:xfrm>
          <a:prstGeom prst="rect">
            <a:avLst/>
          </a:prstGeom>
        </p:spPr>
      </p:pic>
    </p:spTree>
    <p:extLst>
      <p:ext uri="{BB962C8B-B14F-4D97-AF65-F5344CB8AC3E}">
        <p14:creationId xmlns:p14="http://schemas.microsoft.com/office/powerpoint/2010/main" val="3273820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configura el proyecto </a:t>
            </a:r>
            <a:r>
              <a:rPr lang="es-ES" dirty="0" err="1">
                <a:solidFill>
                  <a:schemeClr val="tx1"/>
                </a:solidFill>
              </a:rPr>
              <a:t>Common</a:t>
            </a:r>
            <a:r>
              <a:rPr lang="es-ES" dirty="0">
                <a:solidFill>
                  <a:schemeClr val="tx1"/>
                </a:solidFill>
              </a:rPr>
              <a:t> la cual tiene referencia en todos los proyectos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3" name="Imagen 81" descr="Interfaz de usuario gráfica, Texto, Aplicación, Teams&#10;&#10;Descripción generada automáticamente">
            <a:extLst>
              <a:ext uri="{FF2B5EF4-FFF2-40B4-BE49-F238E27FC236}">
                <a16:creationId xmlns:a16="http://schemas.microsoft.com/office/drawing/2014/main" id="{630762B5-D3BB-8628-3FB7-FDFA5B803213}"/>
              </a:ext>
            </a:extLst>
          </p:cNvPr>
          <p:cNvPicPr>
            <a:picLocks noChangeAspect="1"/>
          </p:cNvPicPr>
          <p:nvPr/>
        </p:nvPicPr>
        <p:blipFill>
          <a:blip r:embed="rId2"/>
          <a:stretch>
            <a:fillRect/>
          </a:stretch>
        </p:blipFill>
        <p:spPr>
          <a:xfrm>
            <a:off x="2176608" y="2624002"/>
            <a:ext cx="5273421" cy="3487783"/>
          </a:xfrm>
          <a:prstGeom prst="rect">
            <a:avLst/>
          </a:prstGeom>
        </p:spPr>
      </p:pic>
    </p:spTree>
    <p:extLst>
      <p:ext uri="{BB962C8B-B14F-4D97-AF65-F5344CB8AC3E}">
        <p14:creationId xmlns:p14="http://schemas.microsoft.com/office/powerpoint/2010/main" val="3559401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selecciona el </a:t>
            </a:r>
            <a:r>
              <a:rPr lang="es-ES" dirty="0" err="1">
                <a:solidFill>
                  <a:schemeClr val="tx1"/>
                </a:solidFill>
              </a:rPr>
              <a:t>framework</a:t>
            </a:r>
            <a:r>
              <a:rPr lang="es-ES" dirty="0">
                <a:solidFill>
                  <a:schemeClr val="tx1"/>
                </a:solidFill>
              </a:rPr>
              <a:t> para trabajar.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4" name="Imagen 82" descr="Interfaz de usuario gráfica, Texto, Aplicación&#10;&#10;Descripción generada automáticamente">
            <a:extLst>
              <a:ext uri="{FF2B5EF4-FFF2-40B4-BE49-F238E27FC236}">
                <a16:creationId xmlns:a16="http://schemas.microsoft.com/office/drawing/2014/main" id="{1BF23102-914E-3B59-0A55-CE412C2D4D3D}"/>
              </a:ext>
            </a:extLst>
          </p:cNvPr>
          <p:cNvPicPr>
            <a:picLocks noChangeAspect="1"/>
          </p:cNvPicPr>
          <p:nvPr/>
        </p:nvPicPr>
        <p:blipFill>
          <a:blip r:embed="rId2"/>
          <a:stretch>
            <a:fillRect/>
          </a:stretch>
        </p:blipFill>
        <p:spPr>
          <a:xfrm>
            <a:off x="2161873" y="2599721"/>
            <a:ext cx="5246324" cy="3536346"/>
          </a:xfrm>
          <a:prstGeom prst="rect">
            <a:avLst/>
          </a:prstGeom>
        </p:spPr>
      </p:pic>
    </p:spTree>
    <p:extLst>
      <p:ext uri="{BB962C8B-B14F-4D97-AF65-F5344CB8AC3E}">
        <p14:creationId xmlns:p14="http://schemas.microsoft.com/office/powerpoint/2010/main" val="4217193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Como siguiente paso se procede a crear las referencias al proyecto </a:t>
            </a:r>
            <a:r>
              <a:rPr lang="es-ES" dirty="0" err="1">
                <a:solidFill>
                  <a:schemeClr val="tx1"/>
                </a:solidFill>
              </a:rPr>
              <a:t>Common</a:t>
            </a:r>
            <a:r>
              <a:rPr lang="es-ES" dirty="0">
                <a:solidFill>
                  <a:schemeClr val="tx1"/>
                </a:solidFill>
              </a:rPr>
              <a:t> en todos los proyectos creados anteriormente, para ello se siguen los siguientes pasos de manera estricta.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3" name="Imagen 83" descr="Texto&#10;&#10;Descripción generada automáticamente">
            <a:extLst>
              <a:ext uri="{FF2B5EF4-FFF2-40B4-BE49-F238E27FC236}">
                <a16:creationId xmlns:a16="http://schemas.microsoft.com/office/drawing/2014/main" id="{3FB57720-7CC1-AF2E-84C1-0CA5AF112F98}"/>
              </a:ext>
            </a:extLst>
          </p:cNvPr>
          <p:cNvPicPr>
            <a:picLocks noChangeAspect="1"/>
          </p:cNvPicPr>
          <p:nvPr/>
        </p:nvPicPr>
        <p:blipFill>
          <a:blip r:embed="rId2"/>
          <a:stretch>
            <a:fillRect/>
          </a:stretch>
        </p:blipFill>
        <p:spPr>
          <a:xfrm>
            <a:off x="581192" y="2624320"/>
            <a:ext cx="3422912" cy="3487148"/>
          </a:xfrm>
          <a:prstGeom prst="rect">
            <a:avLst/>
          </a:prstGeom>
        </p:spPr>
      </p:pic>
      <p:pic>
        <p:nvPicPr>
          <p:cNvPr id="8" name="Imagen 84" descr="Interfaz de usuario gráfica, Texto&#10;&#10;Descripción generada automáticamente">
            <a:extLst>
              <a:ext uri="{FF2B5EF4-FFF2-40B4-BE49-F238E27FC236}">
                <a16:creationId xmlns:a16="http://schemas.microsoft.com/office/drawing/2014/main" id="{247B5B2D-08BE-E996-A2B5-BEDDEC5D7BE8}"/>
              </a:ext>
            </a:extLst>
          </p:cNvPr>
          <p:cNvPicPr>
            <a:picLocks noChangeAspect="1"/>
          </p:cNvPicPr>
          <p:nvPr/>
        </p:nvPicPr>
        <p:blipFill>
          <a:blip r:embed="rId3"/>
          <a:stretch>
            <a:fillRect/>
          </a:stretch>
        </p:blipFill>
        <p:spPr>
          <a:xfrm>
            <a:off x="4682391" y="2624320"/>
            <a:ext cx="4015105" cy="2761615"/>
          </a:xfrm>
          <a:prstGeom prst="rect">
            <a:avLst/>
          </a:prstGeom>
        </p:spPr>
      </p:pic>
    </p:spTree>
    <p:extLst>
      <p:ext uri="{BB962C8B-B14F-4D97-AF65-F5344CB8AC3E}">
        <p14:creationId xmlns:p14="http://schemas.microsoft.com/office/powerpoint/2010/main" val="376474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MARCO TE</a:t>
            </a:r>
            <a:r>
              <a:rPr lang="es-EC" dirty="0"/>
              <a:t>ÓRICO</a:t>
            </a:r>
            <a:br>
              <a:rPr lang="es-EC" dirty="0"/>
            </a:br>
            <a:r>
              <a:rPr lang="es-EC" dirty="0"/>
              <a:t>ASP.NET</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La plataforma base proporciona componentes que se aplican a todos los tipos diferentes de aplicaciones. Los marcos adicionales, como ASP.NET, amplían .NET con componentes para crear tipos específicos de aplicaciones.</a:t>
            </a:r>
          </a:p>
          <a:p>
            <a:pPr marL="0" marR="0" indent="0" algn="just">
              <a:lnSpc>
                <a:spcPct val="115000"/>
              </a:lnSpc>
              <a:spcBef>
                <a:spcPts val="0"/>
              </a:spcBef>
              <a:spcAft>
                <a:spcPts val="1000"/>
              </a:spcAft>
              <a:buNone/>
            </a:pPr>
            <a:r>
              <a:rPr lang="es-ES" dirty="0">
                <a:solidFill>
                  <a:schemeClr val="tx1"/>
                </a:solidFill>
              </a:rPr>
              <a:t>Estos son algunos aspectos incluidos en la plataforma .NET:</a:t>
            </a:r>
          </a:p>
          <a:p>
            <a:pPr algn="just">
              <a:lnSpc>
                <a:spcPct val="115000"/>
              </a:lnSpc>
              <a:spcBef>
                <a:spcPts val="0"/>
              </a:spcBef>
              <a:spcAft>
                <a:spcPts val="1000"/>
              </a:spcAft>
            </a:pPr>
            <a:r>
              <a:rPr lang="es-ES" dirty="0">
                <a:solidFill>
                  <a:schemeClr val="tx1"/>
                </a:solidFill>
              </a:rPr>
              <a:t>Los lenguajes de programación C#, F# y Visual Basic</a:t>
            </a:r>
          </a:p>
          <a:p>
            <a:pPr algn="just">
              <a:lnSpc>
                <a:spcPct val="115000"/>
              </a:lnSpc>
              <a:spcBef>
                <a:spcPts val="0"/>
              </a:spcBef>
              <a:spcAft>
                <a:spcPts val="1000"/>
              </a:spcAft>
            </a:pPr>
            <a:r>
              <a:rPr lang="es-ES" dirty="0">
                <a:solidFill>
                  <a:schemeClr val="tx1"/>
                </a:solidFill>
              </a:rPr>
              <a:t>Base de bibliotecas para trabajar con cadenas, fechas, archivos/E/S, y más.</a:t>
            </a:r>
          </a:p>
          <a:p>
            <a:pPr algn="just">
              <a:lnSpc>
                <a:spcPct val="115000"/>
              </a:lnSpc>
              <a:spcBef>
                <a:spcPts val="0"/>
              </a:spcBef>
              <a:spcAft>
                <a:spcPts val="1000"/>
              </a:spcAft>
            </a:pPr>
            <a:r>
              <a:rPr lang="es-ES" dirty="0">
                <a:solidFill>
                  <a:schemeClr val="tx1"/>
                </a:solidFill>
              </a:rPr>
              <a:t>Editores y herramientas para Windows, Linux, macOS, and Docker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rgbClr val="FFFF00"/>
                </a:solidFill>
              </a:rPr>
              <a:t>ASP.NET</a:t>
            </a:r>
          </a:p>
          <a:p>
            <a:pPr lvl="1">
              <a:lnSpc>
                <a:spcPct val="90000"/>
              </a:lnSpc>
            </a:pPr>
            <a:r>
              <a:rPr lang="es-ES" sz="1100" dirty="0">
                <a:solidFill>
                  <a:schemeClr val="bg1"/>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pic>
        <p:nvPicPr>
          <p:cNvPr id="9" name="Imagen 98">
            <a:extLst>
              <a:ext uri="{FF2B5EF4-FFF2-40B4-BE49-F238E27FC236}">
                <a16:creationId xmlns:a16="http://schemas.microsoft.com/office/drawing/2014/main" id="{D840785D-5B15-535D-5BA4-FE25BEFDD2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029029"/>
            <a:ext cx="2857500" cy="1352550"/>
          </a:xfrm>
          <a:prstGeom prst="rect">
            <a:avLst/>
          </a:prstGeom>
          <a:noFill/>
        </p:spPr>
      </p:pic>
      <p:sp>
        <p:nvSpPr>
          <p:cNvPr id="10" name="Marcador de número de diapositiva 6">
            <a:extLst>
              <a:ext uri="{FF2B5EF4-FFF2-40B4-BE49-F238E27FC236}">
                <a16:creationId xmlns:a16="http://schemas.microsoft.com/office/drawing/2014/main" id="{81308AA2-DB55-45A1-DB22-35FC45A65C63}"/>
              </a:ext>
            </a:extLst>
          </p:cNvPr>
          <p:cNvSpPr txBox="1">
            <a:spLocks/>
          </p:cNvSpPr>
          <p:nvPr/>
        </p:nvSpPr>
        <p:spPr>
          <a:xfrm>
            <a:off x="11139492" y="6492874"/>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8</a:t>
            </a:fld>
            <a:endParaRPr lang="en-US" sz="2800" dirty="0">
              <a:solidFill>
                <a:schemeClr val="bg1"/>
              </a:solidFill>
            </a:endParaRPr>
          </a:p>
        </p:txBody>
      </p:sp>
    </p:spTree>
    <p:extLst>
      <p:ext uri="{BB962C8B-B14F-4D97-AF65-F5344CB8AC3E}">
        <p14:creationId xmlns:p14="http://schemas.microsoft.com/office/powerpoint/2010/main" val="21199204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Como siguiente paso se procede a crear las referencias al proyecto </a:t>
            </a:r>
            <a:r>
              <a:rPr lang="es-ES" dirty="0" err="1">
                <a:solidFill>
                  <a:schemeClr val="tx1"/>
                </a:solidFill>
              </a:rPr>
              <a:t>Common</a:t>
            </a:r>
            <a:r>
              <a:rPr lang="es-ES" dirty="0">
                <a:solidFill>
                  <a:schemeClr val="tx1"/>
                </a:solidFill>
              </a:rPr>
              <a:t> en todos los proyectos creados anteriormente, para ello se siguen los siguientes pasos de manera estricta.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3" name="Imagen 83" descr="Texto&#10;&#10;Descripción generada automáticamente">
            <a:extLst>
              <a:ext uri="{FF2B5EF4-FFF2-40B4-BE49-F238E27FC236}">
                <a16:creationId xmlns:a16="http://schemas.microsoft.com/office/drawing/2014/main" id="{3FB57720-7CC1-AF2E-84C1-0CA5AF112F98}"/>
              </a:ext>
            </a:extLst>
          </p:cNvPr>
          <p:cNvPicPr>
            <a:picLocks noChangeAspect="1"/>
          </p:cNvPicPr>
          <p:nvPr/>
        </p:nvPicPr>
        <p:blipFill>
          <a:blip r:embed="rId2"/>
          <a:stretch>
            <a:fillRect/>
          </a:stretch>
        </p:blipFill>
        <p:spPr>
          <a:xfrm>
            <a:off x="581192" y="2624320"/>
            <a:ext cx="3422912" cy="3487148"/>
          </a:xfrm>
          <a:prstGeom prst="rect">
            <a:avLst/>
          </a:prstGeom>
        </p:spPr>
      </p:pic>
      <p:pic>
        <p:nvPicPr>
          <p:cNvPr id="4" name="Imagen 88" descr="Interfaz de usuario gráfica, Texto&#10;&#10;Descripción generada automáticamente">
            <a:extLst>
              <a:ext uri="{FF2B5EF4-FFF2-40B4-BE49-F238E27FC236}">
                <a16:creationId xmlns:a16="http://schemas.microsoft.com/office/drawing/2014/main" id="{E872478D-E424-E3D8-62C5-60CD5C22F951}"/>
              </a:ext>
            </a:extLst>
          </p:cNvPr>
          <p:cNvPicPr>
            <a:picLocks noChangeAspect="1"/>
          </p:cNvPicPr>
          <p:nvPr/>
        </p:nvPicPr>
        <p:blipFill>
          <a:blip r:embed="rId3"/>
          <a:stretch>
            <a:fillRect/>
          </a:stretch>
        </p:blipFill>
        <p:spPr>
          <a:xfrm>
            <a:off x="4457273" y="2624320"/>
            <a:ext cx="4381020" cy="3033530"/>
          </a:xfrm>
          <a:prstGeom prst="rect">
            <a:avLst/>
          </a:prstGeom>
        </p:spPr>
      </p:pic>
    </p:spTree>
    <p:extLst>
      <p:ext uri="{BB962C8B-B14F-4D97-AF65-F5344CB8AC3E}">
        <p14:creationId xmlns:p14="http://schemas.microsoft.com/office/powerpoint/2010/main" val="3547389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4"/>
            <a:ext cx="8407687" cy="653143"/>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Una vez referenciado el proyecto </a:t>
            </a:r>
            <a:r>
              <a:rPr lang="es-ES" dirty="0" err="1">
                <a:solidFill>
                  <a:schemeClr val="tx1"/>
                </a:solidFill>
              </a:rPr>
              <a:t>Common</a:t>
            </a:r>
            <a:r>
              <a:rPr lang="es-ES" dirty="0">
                <a:solidFill>
                  <a:schemeClr val="tx1"/>
                </a:solidFill>
              </a:rPr>
              <a:t>, se procede a agregar una nueva carpeta dentro del nuevo proyecto.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8" name="Imagen 89">
            <a:extLst>
              <a:ext uri="{FF2B5EF4-FFF2-40B4-BE49-F238E27FC236}">
                <a16:creationId xmlns:a16="http://schemas.microsoft.com/office/drawing/2014/main" id="{CEB7B5FA-03A4-D3AE-6948-103B49BCBA36}"/>
              </a:ext>
            </a:extLst>
          </p:cNvPr>
          <p:cNvPicPr>
            <a:picLocks noChangeAspect="1"/>
          </p:cNvPicPr>
          <p:nvPr/>
        </p:nvPicPr>
        <p:blipFill>
          <a:blip r:embed="rId2"/>
          <a:stretch>
            <a:fillRect/>
          </a:stretch>
        </p:blipFill>
        <p:spPr>
          <a:xfrm>
            <a:off x="2794737" y="2600007"/>
            <a:ext cx="4109085" cy="4075430"/>
          </a:xfrm>
          <a:prstGeom prst="rect">
            <a:avLst/>
          </a:prstGeom>
        </p:spPr>
      </p:pic>
    </p:spTree>
    <p:extLst>
      <p:ext uri="{BB962C8B-B14F-4D97-AF65-F5344CB8AC3E}">
        <p14:creationId xmlns:p14="http://schemas.microsoft.com/office/powerpoint/2010/main" val="2816355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54529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la nueva carpeta se le nombra Cache. Luego se crea una nueva clase.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3" name="Imagen 90" descr="Captura de pantalla de un celular&#10;&#10;Descripción generada automáticamente">
            <a:extLst>
              <a:ext uri="{FF2B5EF4-FFF2-40B4-BE49-F238E27FC236}">
                <a16:creationId xmlns:a16="http://schemas.microsoft.com/office/drawing/2014/main" id="{53746E47-6BFC-4F09-73B9-8841D093C837}"/>
              </a:ext>
            </a:extLst>
          </p:cNvPr>
          <p:cNvPicPr>
            <a:picLocks noChangeAspect="1"/>
          </p:cNvPicPr>
          <p:nvPr/>
        </p:nvPicPr>
        <p:blipFill>
          <a:blip r:embed="rId2"/>
          <a:stretch>
            <a:fillRect/>
          </a:stretch>
        </p:blipFill>
        <p:spPr>
          <a:xfrm>
            <a:off x="581192" y="2449286"/>
            <a:ext cx="2573655" cy="2530475"/>
          </a:xfrm>
          <a:prstGeom prst="rect">
            <a:avLst/>
          </a:prstGeom>
        </p:spPr>
      </p:pic>
      <p:pic>
        <p:nvPicPr>
          <p:cNvPr id="4" name="Imagen 91" descr="Captura de pantalla de computadora&#10;&#10;Descripción generada automáticamente">
            <a:extLst>
              <a:ext uri="{FF2B5EF4-FFF2-40B4-BE49-F238E27FC236}">
                <a16:creationId xmlns:a16="http://schemas.microsoft.com/office/drawing/2014/main" id="{330B3A74-7D0A-A186-3B7A-A06B823A501F}"/>
              </a:ext>
            </a:extLst>
          </p:cNvPr>
          <p:cNvPicPr>
            <a:picLocks noChangeAspect="1"/>
          </p:cNvPicPr>
          <p:nvPr/>
        </p:nvPicPr>
        <p:blipFill>
          <a:blip r:embed="rId3"/>
          <a:stretch>
            <a:fillRect/>
          </a:stretch>
        </p:blipFill>
        <p:spPr>
          <a:xfrm>
            <a:off x="3377700" y="2449285"/>
            <a:ext cx="5477721" cy="3724487"/>
          </a:xfrm>
          <a:prstGeom prst="rect">
            <a:avLst/>
          </a:prstGeom>
        </p:spPr>
      </p:pic>
    </p:spTree>
    <p:extLst>
      <p:ext uri="{BB962C8B-B14F-4D97-AF65-F5344CB8AC3E}">
        <p14:creationId xmlns:p14="http://schemas.microsoft.com/office/powerpoint/2010/main" val="697227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54529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selecciona una nueva clase C# y se le nombra como </a:t>
            </a:r>
            <a:r>
              <a:rPr lang="es-ES" dirty="0" err="1">
                <a:solidFill>
                  <a:schemeClr val="tx1"/>
                </a:solidFill>
              </a:rPr>
              <a:t>UserLoginCache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8" name="Imagen 92" descr="Captura de pantalla de computadora&#10;&#10;Descripción generada automáticamente">
            <a:extLst>
              <a:ext uri="{FF2B5EF4-FFF2-40B4-BE49-F238E27FC236}">
                <a16:creationId xmlns:a16="http://schemas.microsoft.com/office/drawing/2014/main" id="{2C451D8F-4405-CAFE-46A3-9F11341DF74C}"/>
              </a:ext>
            </a:extLst>
          </p:cNvPr>
          <p:cNvPicPr>
            <a:picLocks noChangeAspect="1"/>
          </p:cNvPicPr>
          <p:nvPr/>
        </p:nvPicPr>
        <p:blipFill>
          <a:blip r:embed="rId2"/>
          <a:stretch>
            <a:fillRect/>
          </a:stretch>
        </p:blipFill>
        <p:spPr>
          <a:xfrm>
            <a:off x="2197553" y="2521193"/>
            <a:ext cx="5273203" cy="3652580"/>
          </a:xfrm>
          <a:prstGeom prst="rect">
            <a:avLst/>
          </a:prstGeom>
        </p:spPr>
      </p:pic>
    </p:spTree>
    <p:extLst>
      <p:ext uri="{BB962C8B-B14F-4D97-AF65-F5344CB8AC3E}">
        <p14:creationId xmlns:p14="http://schemas.microsoft.com/office/powerpoint/2010/main" val="1324645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siguiente paso se procede a modificar la columna de contraseña de la base de datos para almacenar el hash de las contraseñas.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3" name="Imagen 93">
            <a:extLst>
              <a:ext uri="{FF2B5EF4-FFF2-40B4-BE49-F238E27FC236}">
                <a16:creationId xmlns:a16="http://schemas.microsoft.com/office/drawing/2014/main" id="{7BA7A3BE-F068-CB5B-2178-9E1D7543AD2E}"/>
              </a:ext>
            </a:extLst>
          </p:cNvPr>
          <p:cNvPicPr>
            <a:picLocks noChangeAspect="1"/>
          </p:cNvPicPr>
          <p:nvPr/>
        </p:nvPicPr>
        <p:blipFill>
          <a:blip r:embed="rId2"/>
          <a:stretch>
            <a:fillRect/>
          </a:stretch>
        </p:blipFill>
        <p:spPr>
          <a:xfrm>
            <a:off x="2488628" y="2784021"/>
            <a:ext cx="4181465" cy="3708854"/>
          </a:xfrm>
          <a:prstGeom prst="rect">
            <a:avLst/>
          </a:prstGeom>
        </p:spPr>
      </p:pic>
    </p:spTree>
    <p:extLst>
      <p:ext uri="{BB962C8B-B14F-4D97-AF65-F5344CB8AC3E}">
        <p14:creationId xmlns:p14="http://schemas.microsoft.com/office/powerpoint/2010/main" val="3492699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Y se procede a visualizar el cambio dentro de la herramienta data </a:t>
            </a:r>
            <a:r>
              <a:rPr lang="es-ES" dirty="0" err="1">
                <a:solidFill>
                  <a:schemeClr val="tx1"/>
                </a:solidFill>
              </a:rPr>
              <a:t>grip</a:t>
            </a:r>
            <a:r>
              <a:rPr lang="es-ES" dirty="0">
                <a:solidFill>
                  <a:schemeClr val="tx1"/>
                </a:solidFill>
              </a:rPr>
              <a:t> para gestionar distintos motores de base de datos desde una herramienta grafica.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4" name="Imagen 55">
            <a:extLst>
              <a:ext uri="{FF2B5EF4-FFF2-40B4-BE49-F238E27FC236}">
                <a16:creationId xmlns:a16="http://schemas.microsoft.com/office/drawing/2014/main" id="{4F33A30E-E348-2EA4-5F5F-4D9779A14283}"/>
              </a:ext>
            </a:extLst>
          </p:cNvPr>
          <p:cNvPicPr>
            <a:picLocks noChangeAspect="1"/>
          </p:cNvPicPr>
          <p:nvPr/>
        </p:nvPicPr>
        <p:blipFill>
          <a:blip r:embed="rId2"/>
          <a:stretch>
            <a:fillRect/>
          </a:stretch>
        </p:blipFill>
        <p:spPr>
          <a:xfrm>
            <a:off x="1439654" y="2814999"/>
            <a:ext cx="6561276" cy="2818358"/>
          </a:xfrm>
          <a:prstGeom prst="rect">
            <a:avLst/>
          </a:prstGeom>
        </p:spPr>
      </p:pic>
    </p:spTree>
    <p:extLst>
      <p:ext uri="{BB962C8B-B14F-4D97-AF65-F5344CB8AC3E}">
        <p14:creationId xmlns:p14="http://schemas.microsoft.com/office/powerpoint/2010/main" val="2897332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realiza la creación de un nuevo proyecto que será </a:t>
            </a:r>
            <a:r>
              <a:rPr lang="es-ES" dirty="0" err="1">
                <a:solidFill>
                  <a:schemeClr val="tx1"/>
                </a:solidFill>
              </a:rPr>
              <a:t>Utils</a:t>
            </a:r>
            <a:r>
              <a:rPr lang="es-ES" dirty="0">
                <a:solidFill>
                  <a:schemeClr val="tx1"/>
                </a:solidFill>
              </a:rPr>
              <a:t> el cual tiene generar contraseñas aleatorias, y además se encarga del encriptado la misma.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3" name="Picture 2">
            <a:extLst>
              <a:ext uri="{FF2B5EF4-FFF2-40B4-BE49-F238E27FC236}">
                <a16:creationId xmlns:a16="http://schemas.microsoft.com/office/drawing/2014/main" id="{13D65765-9B4F-1D77-94AD-44A188FAD888}"/>
              </a:ext>
            </a:extLst>
          </p:cNvPr>
          <p:cNvPicPr>
            <a:picLocks noChangeAspect="1"/>
          </p:cNvPicPr>
          <p:nvPr/>
        </p:nvPicPr>
        <p:blipFill>
          <a:blip r:embed="rId2"/>
          <a:stretch>
            <a:fillRect/>
          </a:stretch>
        </p:blipFill>
        <p:spPr>
          <a:xfrm>
            <a:off x="2514269" y="2785822"/>
            <a:ext cx="4498851" cy="3707053"/>
          </a:xfrm>
          <a:prstGeom prst="rect">
            <a:avLst/>
          </a:prstGeom>
        </p:spPr>
      </p:pic>
    </p:spTree>
    <p:extLst>
      <p:ext uri="{BB962C8B-B14F-4D97-AF65-F5344CB8AC3E}">
        <p14:creationId xmlns:p14="http://schemas.microsoft.com/office/powerpoint/2010/main" val="545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asistente de creación de proyecto se crea una nueva biblioteca de clases.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4" name="Imagen 57" descr="Texto&#10;&#10;Descripción generada automáticamente">
            <a:extLst>
              <a:ext uri="{FF2B5EF4-FFF2-40B4-BE49-F238E27FC236}">
                <a16:creationId xmlns:a16="http://schemas.microsoft.com/office/drawing/2014/main" id="{9F920AA4-1EE4-1E05-B190-F9078FCFA968}"/>
              </a:ext>
            </a:extLst>
          </p:cNvPr>
          <p:cNvPicPr>
            <a:picLocks noChangeAspect="1"/>
          </p:cNvPicPr>
          <p:nvPr/>
        </p:nvPicPr>
        <p:blipFill>
          <a:blip r:embed="rId2"/>
          <a:stretch>
            <a:fillRect/>
          </a:stretch>
        </p:blipFill>
        <p:spPr>
          <a:xfrm>
            <a:off x="2276701" y="2627099"/>
            <a:ext cx="5169128" cy="3381054"/>
          </a:xfrm>
          <a:prstGeom prst="rect">
            <a:avLst/>
          </a:prstGeom>
        </p:spPr>
      </p:pic>
    </p:spTree>
    <p:extLst>
      <p:ext uri="{BB962C8B-B14F-4D97-AF65-F5344CB8AC3E}">
        <p14:creationId xmlns:p14="http://schemas.microsoft.com/office/powerpoint/2010/main" val="211609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nombra el proyecto como </a:t>
            </a:r>
            <a:r>
              <a:rPr lang="es-ES" dirty="0" err="1">
                <a:solidFill>
                  <a:schemeClr val="tx1"/>
                </a:solidFill>
              </a:rPr>
              <a:t>Utils</a:t>
            </a:r>
            <a:r>
              <a:rPr lang="es-ES" dirty="0">
                <a:solidFill>
                  <a:schemeClr val="tx1"/>
                </a:solidFill>
              </a:rPr>
              <a:t> y se asigna una ubicación.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3" name="Imagen 58" descr="Captura de pantalla de un celular&#10;&#10;Descripción generada automáticamente">
            <a:extLst>
              <a:ext uri="{FF2B5EF4-FFF2-40B4-BE49-F238E27FC236}">
                <a16:creationId xmlns:a16="http://schemas.microsoft.com/office/drawing/2014/main" id="{BEAB3775-6027-B726-98BB-24CB2474FF20}"/>
              </a:ext>
            </a:extLst>
          </p:cNvPr>
          <p:cNvPicPr>
            <a:picLocks noChangeAspect="1"/>
          </p:cNvPicPr>
          <p:nvPr/>
        </p:nvPicPr>
        <p:blipFill>
          <a:blip r:embed="rId2"/>
          <a:stretch>
            <a:fillRect/>
          </a:stretch>
        </p:blipFill>
        <p:spPr>
          <a:xfrm>
            <a:off x="2185986" y="2679313"/>
            <a:ext cx="5170035" cy="3411007"/>
          </a:xfrm>
          <a:prstGeom prst="rect">
            <a:avLst/>
          </a:prstGeom>
        </p:spPr>
      </p:pic>
    </p:spTree>
    <p:extLst>
      <p:ext uri="{BB962C8B-B14F-4D97-AF65-F5344CB8AC3E}">
        <p14:creationId xmlns:p14="http://schemas.microsoft.com/office/powerpoint/2010/main" val="1994136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 el proyecto, se procede a crear una clase C# dentro del proyecto llamada Sha1Password, la cual tiene la finalidad de realizar el encriptado de contraseñas.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4" name="Imagen 60" descr="Interfaz de usuario gráfica, Aplicación&#10;&#10;Descripción generada automáticamente">
            <a:extLst>
              <a:ext uri="{FF2B5EF4-FFF2-40B4-BE49-F238E27FC236}">
                <a16:creationId xmlns:a16="http://schemas.microsoft.com/office/drawing/2014/main" id="{4F004F2C-20CA-7437-E19D-B5549D0E4AD3}"/>
              </a:ext>
            </a:extLst>
          </p:cNvPr>
          <p:cNvPicPr>
            <a:picLocks noChangeAspect="1"/>
          </p:cNvPicPr>
          <p:nvPr/>
        </p:nvPicPr>
        <p:blipFill>
          <a:blip r:embed="rId2"/>
          <a:stretch>
            <a:fillRect/>
          </a:stretch>
        </p:blipFill>
        <p:spPr>
          <a:xfrm>
            <a:off x="1716187" y="2959134"/>
            <a:ext cx="5946536" cy="2716984"/>
          </a:xfrm>
          <a:prstGeom prst="rect">
            <a:avLst/>
          </a:prstGeom>
        </p:spPr>
      </p:pic>
    </p:spTree>
    <p:extLst>
      <p:ext uri="{BB962C8B-B14F-4D97-AF65-F5344CB8AC3E}">
        <p14:creationId xmlns:p14="http://schemas.microsoft.com/office/powerpoint/2010/main" val="193512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MARCO TE</a:t>
            </a:r>
            <a:r>
              <a:rPr lang="es-EC" dirty="0"/>
              <a:t>ÓRICO</a:t>
            </a:r>
            <a:br>
              <a:rPr lang="es-EC" dirty="0"/>
            </a:br>
            <a:r>
              <a:rPr lang="es-EC" dirty="0"/>
              <a:t>ARQUITECTURA N CAPAS</a:t>
            </a:r>
            <a:endParaRPr lang="es-ES" dirty="0"/>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3306535" y="1828483"/>
            <a:ext cx="5688609" cy="4664391"/>
          </a:xfrm>
        </p:spPr>
        <p:txBody>
          <a:bodyPr>
            <a:normAutofit lnSpcReduction="10000"/>
          </a:bodyPr>
          <a:lstStyle/>
          <a:p>
            <a:pPr marL="0" marR="0" indent="0" algn="just">
              <a:lnSpc>
                <a:spcPct val="115000"/>
              </a:lnSpc>
              <a:spcBef>
                <a:spcPts val="0"/>
              </a:spcBef>
              <a:spcAft>
                <a:spcPts val="1000"/>
              </a:spcAft>
              <a:buNone/>
            </a:pPr>
            <a:r>
              <a:rPr lang="es-ES" dirty="0">
                <a:solidFill>
                  <a:schemeClr val="tx1"/>
                </a:solidFill>
              </a:rPr>
              <a:t>Una arquitectura de n niveles divide una aplicación en capas lógicas y niveles físicos.</a:t>
            </a:r>
          </a:p>
          <a:p>
            <a:pPr marL="0" marR="0" indent="0" algn="just">
              <a:lnSpc>
                <a:spcPct val="115000"/>
              </a:lnSpc>
              <a:spcBef>
                <a:spcPts val="0"/>
              </a:spcBef>
              <a:spcAft>
                <a:spcPts val="1000"/>
              </a:spcAft>
              <a:buNone/>
            </a:pPr>
            <a:r>
              <a:rPr lang="es-ES" dirty="0">
                <a:solidFill>
                  <a:schemeClr val="tx1"/>
                </a:solidFill>
              </a:rPr>
              <a:t>Las capas son una forma de separar responsabilidades y administrar dependencias. Cada capa tiene una responsabilidad específica. Una capa superior puede utilizar los servicios de una capa inferior, pero no al revés.</a:t>
            </a:r>
          </a:p>
          <a:p>
            <a:pPr marL="0" marR="0" indent="0" algn="just">
              <a:lnSpc>
                <a:spcPct val="115000"/>
              </a:lnSpc>
              <a:spcBef>
                <a:spcPts val="0"/>
              </a:spcBef>
              <a:spcAft>
                <a:spcPts val="1000"/>
              </a:spcAft>
              <a:buNone/>
            </a:pPr>
            <a:r>
              <a:rPr lang="es-ES" dirty="0">
                <a:solidFill>
                  <a:schemeClr val="tx1"/>
                </a:solidFill>
              </a:rPr>
              <a:t>Los niveles están físicamente separados y se ejecutan en máquinas diferentes. Un nivel puede llamar a otro nivel directamente o usar mensajería asincrónica (cola de mensajes). Aunque cada capa se puede hospedar en su propio nivel, esto no es necesario. Se pueden hospedar varias capas en el mismo nivel. La separación física de los niveles mejora la escalabilidad y la resistencia, pero también agrega latencia a la comunicación de red adicional.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F80AABDC-75E7-7666-E54F-B4C6448BB30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INTRODUCCIÓN</a:t>
            </a:r>
          </a:p>
          <a:p>
            <a:pPr>
              <a:lnSpc>
                <a:spcPct val="90000"/>
              </a:lnSpc>
            </a:pPr>
            <a:r>
              <a:rPr lang="es-ES" sz="1100" dirty="0">
                <a:solidFill>
                  <a:schemeClr val="bg1"/>
                </a:solidFill>
              </a:rPr>
              <a:t>OBJETIVOS</a:t>
            </a:r>
          </a:p>
          <a:p>
            <a:pPr lvl="1">
              <a:lnSpc>
                <a:spcPct val="90000"/>
              </a:lnSpc>
            </a:pPr>
            <a:r>
              <a:rPr lang="es-ES" sz="1100" dirty="0">
                <a:solidFill>
                  <a:schemeClr val="bg1"/>
                </a:solidFill>
              </a:rPr>
              <a:t>OBJETIVO GENERAL</a:t>
            </a:r>
          </a:p>
          <a:p>
            <a:pPr lvl="1">
              <a:lnSpc>
                <a:spcPct val="90000"/>
              </a:lnSpc>
            </a:pPr>
            <a:r>
              <a:rPr lang="es-ES" sz="1100" dirty="0">
                <a:solidFill>
                  <a:schemeClr val="bg1"/>
                </a:solidFill>
              </a:rPr>
              <a:t>OBJETIVOS ESPECIFICOS</a:t>
            </a:r>
          </a:p>
          <a:p>
            <a:pPr>
              <a:lnSpc>
                <a:spcPct val="90000"/>
              </a:lnSpc>
            </a:pPr>
            <a:r>
              <a:rPr lang="es-ES" sz="1100" dirty="0">
                <a:solidFill>
                  <a:srgbClr val="FFFF00"/>
                </a:solidFill>
              </a:rPr>
              <a:t>MARCO TEÓRICO</a:t>
            </a:r>
          </a:p>
          <a:p>
            <a:pPr lvl="1">
              <a:lnSpc>
                <a:spcPct val="90000"/>
              </a:lnSpc>
            </a:pPr>
            <a:r>
              <a:rPr lang="es-ES" sz="1100" dirty="0">
                <a:solidFill>
                  <a:schemeClr val="bg1"/>
                </a:solidFill>
              </a:rPr>
              <a:t>ASP.NET</a:t>
            </a:r>
          </a:p>
          <a:p>
            <a:pPr lvl="1">
              <a:lnSpc>
                <a:spcPct val="90000"/>
              </a:lnSpc>
            </a:pPr>
            <a:r>
              <a:rPr lang="es-ES" sz="1100" dirty="0">
                <a:solidFill>
                  <a:srgbClr val="FFFF00"/>
                </a:solidFill>
              </a:rPr>
              <a:t>ARQUITECTURA N CAPAS</a:t>
            </a:r>
          </a:p>
          <a:p>
            <a:pPr lvl="2">
              <a:lnSpc>
                <a:spcPct val="90000"/>
              </a:lnSpc>
            </a:pPr>
            <a:r>
              <a:rPr lang="es-ES" sz="1100" dirty="0">
                <a:solidFill>
                  <a:schemeClr val="bg1"/>
                </a:solidFill>
              </a:rPr>
              <a:t>CUANDO UTILIZAR LA ARQUITECTURA N CAPAS</a:t>
            </a:r>
          </a:p>
          <a:p>
            <a:pPr lvl="2">
              <a:lnSpc>
                <a:spcPct val="90000"/>
              </a:lnSpc>
            </a:pPr>
            <a:r>
              <a:rPr lang="es-ES" sz="1100" dirty="0">
                <a:solidFill>
                  <a:schemeClr val="bg1"/>
                </a:solidFill>
              </a:rPr>
              <a:t>VENTAJAS</a:t>
            </a:r>
          </a:p>
          <a:p>
            <a:pPr lvl="2">
              <a:lnSpc>
                <a:spcPct val="90000"/>
              </a:lnSpc>
            </a:pPr>
            <a:r>
              <a:rPr lang="es-ES" sz="1100" dirty="0">
                <a:solidFill>
                  <a:schemeClr val="bg1"/>
                </a:solidFill>
              </a:rPr>
              <a:t>DESAFÍOS</a:t>
            </a:r>
          </a:p>
          <a:p>
            <a:pPr lvl="2">
              <a:lnSpc>
                <a:spcPct val="90000"/>
              </a:lnSpc>
            </a:pPr>
            <a:r>
              <a:rPr lang="es-ES" sz="1100" dirty="0">
                <a:solidFill>
                  <a:schemeClr val="bg1"/>
                </a:solidFill>
              </a:rPr>
              <a:t>PROCEDIMIENTOS RECOMENDADOS</a:t>
            </a:r>
          </a:p>
          <a:p>
            <a:pPr lvl="2">
              <a:lnSpc>
                <a:spcPct val="90000"/>
              </a:lnSpc>
            </a:pPr>
            <a:r>
              <a:rPr lang="es-ES" sz="1100" dirty="0">
                <a:solidFill>
                  <a:schemeClr val="bg1"/>
                </a:solidFill>
              </a:rPr>
              <a:t>CAPA COMMON</a:t>
            </a:r>
          </a:p>
          <a:p>
            <a:pPr lvl="2">
              <a:lnSpc>
                <a:spcPct val="90000"/>
              </a:lnSpc>
            </a:pPr>
            <a:r>
              <a:rPr lang="es-ES" sz="1100" dirty="0">
                <a:solidFill>
                  <a:schemeClr val="bg1"/>
                </a:solidFill>
              </a:rPr>
              <a:t>CAPA ACCESO DE DATOS</a:t>
            </a:r>
          </a:p>
          <a:p>
            <a:pPr lvl="2">
              <a:lnSpc>
                <a:spcPct val="90000"/>
              </a:lnSpc>
            </a:pPr>
            <a:r>
              <a:rPr lang="es-ES" sz="1100" dirty="0">
                <a:solidFill>
                  <a:schemeClr val="bg1"/>
                </a:solidFill>
              </a:rPr>
              <a:t>CAPA DOMINIO</a:t>
            </a:r>
          </a:p>
          <a:p>
            <a:pPr lvl="2">
              <a:lnSpc>
                <a:spcPct val="90000"/>
              </a:lnSpc>
            </a:pPr>
            <a:r>
              <a:rPr lang="es-ES" sz="1100" dirty="0">
                <a:solidFill>
                  <a:schemeClr val="bg1"/>
                </a:solidFill>
              </a:rPr>
              <a:t>CAPA PRESENTACION</a:t>
            </a:r>
          </a:p>
          <a:p>
            <a:pPr lvl="2">
              <a:lnSpc>
                <a:spcPct val="90000"/>
              </a:lnSpc>
            </a:pPr>
            <a:r>
              <a:rPr lang="es-ES" sz="1100" dirty="0">
                <a:solidFill>
                  <a:schemeClr val="bg1"/>
                </a:solidFill>
              </a:rPr>
              <a:t>CAPA UTILS</a:t>
            </a:r>
          </a:p>
          <a:p>
            <a:pPr lvl="1">
              <a:lnSpc>
                <a:spcPct val="90000"/>
              </a:lnSpc>
            </a:pPr>
            <a:r>
              <a:rPr lang="es-ES" sz="1100" dirty="0">
                <a:solidFill>
                  <a:schemeClr val="bg1"/>
                </a:solidFill>
              </a:rPr>
              <a:t>CROSS CUTTING</a:t>
            </a:r>
          </a:p>
          <a:p>
            <a:pPr lvl="2">
              <a:lnSpc>
                <a:spcPct val="90000"/>
              </a:lnSpc>
            </a:pPr>
            <a:r>
              <a:rPr lang="es-ES" sz="1100" dirty="0">
                <a:solidFill>
                  <a:schemeClr val="bg1"/>
                </a:solidFill>
              </a:rPr>
              <a:t>AUTENTICACIÓN</a:t>
            </a:r>
          </a:p>
          <a:p>
            <a:pPr lvl="2">
              <a:lnSpc>
                <a:spcPct val="90000"/>
              </a:lnSpc>
            </a:pPr>
            <a:r>
              <a:rPr lang="es-ES" sz="1100" dirty="0">
                <a:solidFill>
                  <a:schemeClr val="bg1"/>
                </a:solidFill>
              </a:rPr>
              <a:t>AUTORIZACIÓN</a:t>
            </a:r>
          </a:p>
          <a:p>
            <a:pPr lvl="2">
              <a:lnSpc>
                <a:spcPct val="90000"/>
              </a:lnSpc>
            </a:pPr>
            <a:r>
              <a:rPr lang="es-ES" sz="1100" dirty="0">
                <a:solidFill>
                  <a:schemeClr val="bg1"/>
                </a:solidFill>
              </a:rPr>
              <a:t>ALMACENAMIENTO EN CACHÉ</a:t>
            </a:r>
          </a:p>
          <a:p>
            <a:pPr lvl="2">
              <a:lnSpc>
                <a:spcPct val="90000"/>
              </a:lnSpc>
            </a:pPr>
            <a:r>
              <a:rPr lang="es-ES" sz="1100" dirty="0">
                <a:solidFill>
                  <a:schemeClr val="bg1"/>
                </a:solidFill>
              </a:rPr>
              <a:t>COMUNICACIÓN</a:t>
            </a:r>
          </a:p>
          <a:p>
            <a:pPr lvl="2">
              <a:lnSpc>
                <a:spcPct val="90000"/>
              </a:lnSpc>
            </a:pPr>
            <a:r>
              <a:rPr lang="es-ES" sz="1100" dirty="0">
                <a:solidFill>
                  <a:schemeClr val="bg1"/>
                </a:solidFill>
              </a:rPr>
              <a:t>GESTIÓN DE LA CONFIGURACIÓN</a:t>
            </a:r>
            <a:endParaRPr lang="en-US" sz="1100" dirty="0">
              <a:solidFill>
                <a:schemeClr val="bg1"/>
              </a:solidFill>
            </a:endParaRPr>
          </a:p>
        </p:txBody>
      </p:sp>
      <p:pic>
        <p:nvPicPr>
          <p:cNvPr id="3" name="Imagen 109">
            <a:extLst>
              <a:ext uri="{FF2B5EF4-FFF2-40B4-BE49-F238E27FC236}">
                <a16:creationId xmlns:a16="http://schemas.microsoft.com/office/drawing/2014/main" id="{08D64509-69AB-AE43-A5B2-64AEB68623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792431"/>
            <a:ext cx="2416175" cy="2606040"/>
          </a:xfrm>
          <a:prstGeom prst="rect">
            <a:avLst/>
          </a:prstGeom>
          <a:noFill/>
        </p:spPr>
      </p:pic>
      <p:sp>
        <p:nvSpPr>
          <p:cNvPr id="4" name="Marcador de número de diapositiva 6">
            <a:extLst>
              <a:ext uri="{FF2B5EF4-FFF2-40B4-BE49-F238E27FC236}">
                <a16:creationId xmlns:a16="http://schemas.microsoft.com/office/drawing/2014/main" id="{DC8B9D9B-4FCA-6BFC-6674-2E2B939B789F}"/>
              </a:ext>
            </a:extLst>
          </p:cNvPr>
          <p:cNvSpPr txBox="1">
            <a:spLocks/>
          </p:cNvSpPr>
          <p:nvPr/>
        </p:nvSpPr>
        <p:spPr>
          <a:xfrm>
            <a:off x="11139492" y="6492874"/>
            <a:ext cx="1052508" cy="365125"/>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z="2800" smtClean="0">
                <a:solidFill>
                  <a:schemeClr val="bg1"/>
                </a:solidFill>
              </a:rPr>
              <a:pPr/>
              <a:t>9</a:t>
            </a:fld>
            <a:endParaRPr lang="en-US" sz="2800" dirty="0">
              <a:solidFill>
                <a:schemeClr val="bg1"/>
              </a:solidFill>
            </a:endParaRPr>
          </a:p>
        </p:txBody>
      </p:sp>
    </p:spTree>
    <p:extLst>
      <p:ext uri="{BB962C8B-B14F-4D97-AF65-F5344CB8AC3E}">
        <p14:creationId xmlns:p14="http://schemas.microsoft.com/office/powerpoint/2010/main" val="2819747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Similar al proyecto </a:t>
            </a:r>
            <a:r>
              <a:rPr lang="es-ES" dirty="0" err="1">
                <a:solidFill>
                  <a:schemeClr val="tx1"/>
                </a:solidFill>
              </a:rPr>
              <a:t>Common</a:t>
            </a:r>
            <a:r>
              <a:rPr lang="es-ES" dirty="0">
                <a:solidFill>
                  <a:schemeClr val="tx1"/>
                </a:solidFill>
              </a:rPr>
              <a:t>, el proyecto </a:t>
            </a:r>
            <a:r>
              <a:rPr lang="es-ES" dirty="0" err="1">
                <a:solidFill>
                  <a:schemeClr val="tx1"/>
                </a:solidFill>
              </a:rPr>
              <a:t>Utils</a:t>
            </a:r>
            <a:r>
              <a:rPr lang="es-ES" dirty="0">
                <a:solidFill>
                  <a:schemeClr val="tx1"/>
                </a:solidFill>
              </a:rPr>
              <a:t> de igual manera se debe referenciar en todos los proyectos, para ello se realiza los siguientes procesos.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8" name="Imagen 64" descr="Interfaz de usuario gráfica, Texto&#10;&#10;Descripción generada automáticamente">
            <a:extLst>
              <a:ext uri="{FF2B5EF4-FFF2-40B4-BE49-F238E27FC236}">
                <a16:creationId xmlns:a16="http://schemas.microsoft.com/office/drawing/2014/main" id="{917F262A-F0B4-62D1-5BA5-97A7BA3FA4D6}"/>
              </a:ext>
            </a:extLst>
          </p:cNvPr>
          <p:cNvPicPr>
            <a:picLocks noChangeAspect="1"/>
          </p:cNvPicPr>
          <p:nvPr/>
        </p:nvPicPr>
        <p:blipFill>
          <a:blip r:embed="rId2"/>
          <a:stretch>
            <a:fillRect/>
          </a:stretch>
        </p:blipFill>
        <p:spPr>
          <a:xfrm>
            <a:off x="2110378" y="2729093"/>
            <a:ext cx="5351780" cy="3699071"/>
          </a:xfrm>
          <a:prstGeom prst="rect">
            <a:avLst/>
          </a:prstGeom>
        </p:spPr>
      </p:pic>
    </p:spTree>
    <p:extLst>
      <p:ext uri="{BB962C8B-B14F-4D97-AF65-F5344CB8AC3E}">
        <p14:creationId xmlns:p14="http://schemas.microsoft.com/office/powerpoint/2010/main" val="1593636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Después se realiza la creación de la clase que almacena los roles de la aplicación en este caso Administrador, Empleado y Cliente dentro del proyecto </a:t>
            </a:r>
            <a:r>
              <a:rPr lang="es-ES" dirty="0" err="1">
                <a:solidFill>
                  <a:schemeClr val="tx1"/>
                </a:solidFill>
              </a:rPr>
              <a:t>Common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3" name="Imagen 59">
            <a:extLst>
              <a:ext uri="{FF2B5EF4-FFF2-40B4-BE49-F238E27FC236}">
                <a16:creationId xmlns:a16="http://schemas.microsoft.com/office/drawing/2014/main" id="{1457684F-8064-00CA-DF62-76E38610420D}"/>
              </a:ext>
            </a:extLst>
          </p:cNvPr>
          <p:cNvPicPr>
            <a:picLocks noChangeAspect="1"/>
          </p:cNvPicPr>
          <p:nvPr/>
        </p:nvPicPr>
        <p:blipFill>
          <a:blip r:embed="rId2"/>
          <a:stretch>
            <a:fillRect/>
          </a:stretch>
        </p:blipFill>
        <p:spPr>
          <a:xfrm>
            <a:off x="2106203" y="2721398"/>
            <a:ext cx="5355953" cy="3526868"/>
          </a:xfrm>
          <a:prstGeom prst="rect">
            <a:avLst/>
          </a:prstGeom>
        </p:spPr>
      </p:pic>
    </p:spTree>
    <p:extLst>
      <p:ext uri="{BB962C8B-B14F-4D97-AF65-F5344CB8AC3E}">
        <p14:creationId xmlns:p14="http://schemas.microsoft.com/office/powerpoint/2010/main" val="1177660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motivos de la practica actual se le nombra Positions.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4" name="Imagen 65" descr="Captura de pantalla de computadora&#10;&#10;Descripción generada automáticamente">
            <a:extLst>
              <a:ext uri="{FF2B5EF4-FFF2-40B4-BE49-F238E27FC236}">
                <a16:creationId xmlns:a16="http://schemas.microsoft.com/office/drawing/2014/main" id="{6B5965BD-7EA0-A68A-A3B7-AB5E475C3BF4}"/>
              </a:ext>
            </a:extLst>
          </p:cNvPr>
          <p:cNvPicPr>
            <a:picLocks noChangeAspect="1"/>
          </p:cNvPicPr>
          <p:nvPr/>
        </p:nvPicPr>
        <p:blipFill>
          <a:blip r:embed="rId2"/>
          <a:stretch>
            <a:fillRect/>
          </a:stretch>
        </p:blipFill>
        <p:spPr>
          <a:xfrm>
            <a:off x="2023828" y="2540375"/>
            <a:ext cx="5522414" cy="3854874"/>
          </a:xfrm>
          <a:prstGeom prst="rect">
            <a:avLst/>
          </a:prstGeom>
        </p:spPr>
      </p:pic>
    </p:spTree>
    <p:extLst>
      <p:ext uri="{BB962C8B-B14F-4D97-AF65-F5344CB8AC3E}">
        <p14:creationId xmlns:p14="http://schemas.microsoft.com/office/powerpoint/2010/main" val="1959421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36965"/>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Dentro del proyecto </a:t>
            </a:r>
            <a:r>
              <a:rPr lang="es-ES" dirty="0" err="1">
                <a:solidFill>
                  <a:schemeClr val="tx1"/>
                </a:solidFill>
              </a:rPr>
              <a:t>DataAccess</a:t>
            </a:r>
            <a:r>
              <a:rPr lang="es-ES" dirty="0">
                <a:solidFill>
                  <a:schemeClr val="tx1"/>
                </a:solidFill>
              </a:rPr>
              <a:t> se agrega una nueva carpeta.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3" name="Imagen 66">
            <a:extLst>
              <a:ext uri="{FF2B5EF4-FFF2-40B4-BE49-F238E27FC236}">
                <a16:creationId xmlns:a16="http://schemas.microsoft.com/office/drawing/2014/main" id="{24DCDAD7-6247-FEC2-B109-4B54B948ABF5}"/>
              </a:ext>
            </a:extLst>
          </p:cNvPr>
          <p:cNvPicPr>
            <a:picLocks noChangeAspect="1"/>
          </p:cNvPicPr>
          <p:nvPr/>
        </p:nvPicPr>
        <p:blipFill>
          <a:blip r:embed="rId2"/>
          <a:stretch>
            <a:fillRect/>
          </a:stretch>
        </p:blipFill>
        <p:spPr>
          <a:xfrm>
            <a:off x="1691931" y="2679313"/>
            <a:ext cx="6186207" cy="3726090"/>
          </a:xfrm>
          <a:prstGeom prst="rect">
            <a:avLst/>
          </a:prstGeom>
        </p:spPr>
      </p:pic>
    </p:spTree>
    <p:extLst>
      <p:ext uri="{BB962C8B-B14F-4D97-AF65-F5344CB8AC3E}">
        <p14:creationId xmlns:p14="http://schemas.microsoft.com/office/powerpoint/2010/main" val="1477693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le asigna el nombre de </a:t>
            </a:r>
            <a:r>
              <a:rPr lang="es-ES" dirty="0" err="1">
                <a:solidFill>
                  <a:schemeClr val="tx1"/>
                </a:solidFill>
              </a:rPr>
              <a:t>MailServices</a:t>
            </a:r>
            <a:r>
              <a:rPr lang="es-ES" dirty="0">
                <a:solidFill>
                  <a:schemeClr val="tx1"/>
                </a:solidFill>
              </a:rPr>
              <a:t>, sirve para alojar las clases que procesan la información de servicios de correo electrónico.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Imagen 67" descr="Captura de pantalla de un celular con letras&#10;&#10;Descripción generada automáticamente">
            <a:extLst>
              <a:ext uri="{FF2B5EF4-FFF2-40B4-BE49-F238E27FC236}">
                <a16:creationId xmlns:a16="http://schemas.microsoft.com/office/drawing/2014/main" id="{634D88AE-A76B-8BC5-7FC1-714D98257E28}"/>
              </a:ext>
            </a:extLst>
          </p:cNvPr>
          <p:cNvPicPr>
            <a:picLocks noChangeAspect="1"/>
          </p:cNvPicPr>
          <p:nvPr/>
        </p:nvPicPr>
        <p:blipFill>
          <a:blip r:embed="rId2"/>
          <a:stretch>
            <a:fillRect/>
          </a:stretch>
        </p:blipFill>
        <p:spPr>
          <a:xfrm>
            <a:off x="3318888" y="2622161"/>
            <a:ext cx="2932294" cy="3772504"/>
          </a:xfrm>
          <a:prstGeom prst="rect">
            <a:avLst/>
          </a:prstGeom>
        </p:spPr>
      </p:pic>
    </p:spTree>
    <p:extLst>
      <p:ext uri="{BB962C8B-B14F-4D97-AF65-F5344CB8AC3E}">
        <p14:creationId xmlns:p14="http://schemas.microsoft.com/office/powerpoint/2010/main" val="13538223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Luego, se agrega una nueva clase dentro de la carpeta creada.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Imagen 68" descr="Captura de pantalla de un celular&#10;&#10;Descripción generada automáticamente">
            <a:extLst>
              <a:ext uri="{FF2B5EF4-FFF2-40B4-BE49-F238E27FC236}">
                <a16:creationId xmlns:a16="http://schemas.microsoft.com/office/drawing/2014/main" id="{863E3B75-391D-0C47-D760-A4B1A6EFDC0B}"/>
              </a:ext>
            </a:extLst>
          </p:cNvPr>
          <p:cNvPicPr>
            <a:picLocks noChangeAspect="1"/>
          </p:cNvPicPr>
          <p:nvPr/>
        </p:nvPicPr>
        <p:blipFill>
          <a:blip r:embed="rId2"/>
          <a:stretch>
            <a:fillRect/>
          </a:stretch>
        </p:blipFill>
        <p:spPr>
          <a:xfrm>
            <a:off x="1868033" y="2564867"/>
            <a:ext cx="6135524" cy="3754845"/>
          </a:xfrm>
          <a:prstGeom prst="rect">
            <a:avLst/>
          </a:prstGeom>
        </p:spPr>
      </p:pic>
    </p:spTree>
    <p:extLst>
      <p:ext uri="{BB962C8B-B14F-4D97-AF65-F5344CB8AC3E}">
        <p14:creationId xmlns:p14="http://schemas.microsoft.com/office/powerpoint/2010/main" val="2295903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fontScale="90000"/>
          </a:bodyPr>
          <a:lstStyle/>
          <a:p>
            <a:r>
              <a:rPr lang="es-ES" dirty="0"/>
              <a:t>Parte práctica</a:t>
            </a:r>
            <a:br>
              <a:rPr lang="es-EC" dirty="0"/>
            </a:br>
            <a:r>
              <a:rPr lang="es-ES" sz="2700" dirty="0"/>
              <a:t>CONFIGURACIÓN DE LA CONEXIÓN A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rgbClr val="FFFF00"/>
                </a:solidFill>
              </a:rPr>
              <a:t>CONFIGURACIÓN DE LA CONEXIÓN A LA BASE DE DATOS</a:t>
            </a:r>
          </a:p>
          <a:p>
            <a:pPr lvl="1">
              <a:lnSpc>
                <a:spcPct val="90000"/>
              </a:lnSpc>
            </a:pPr>
            <a:r>
              <a:rPr lang="es-ES" sz="1100" dirty="0">
                <a:solidFill>
                  <a:schemeClr val="bg1"/>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clase para crear será en C# y se le nombra como </a:t>
            </a:r>
            <a:r>
              <a:rPr lang="es-ES" dirty="0" err="1">
                <a:solidFill>
                  <a:schemeClr val="tx1"/>
                </a:solidFill>
              </a:rPr>
              <a:t>MasterMailService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Imagen 69" descr="Captura de pantalla de computadora&#10;&#10;Descripción generada automáticamente">
            <a:extLst>
              <a:ext uri="{FF2B5EF4-FFF2-40B4-BE49-F238E27FC236}">
                <a16:creationId xmlns:a16="http://schemas.microsoft.com/office/drawing/2014/main" id="{8EC8F48A-2F74-91E9-B0D7-16CE343C406B}"/>
              </a:ext>
            </a:extLst>
          </p:cNvPr>
          <p:cNvPicPr>
            <a:picLocks noChangeAspect="1"/>
          </p:cNvPicPr>
          <p:nvPr/>
        </p:nvPicPr>
        <p:blipFill>
          <a:blip r:embed="rId2"/>
          <a:stretch>
            <a:fillRect/>
          </a:stretch>
        </p:blipFill>
        <p:spPr>
          <a:xfrm>
            <a:off x="2047935" y="2630326"/>
            <a:ext cx="5474200" cy="3787156"/>
          </a:xfrm>
          <a:prstGeom prst="rect">
            <a:avLst/>
          </a:prstGeom>
        </p:spPr>
      </p:pic>
    </p:spTree>
    <p:extLst>
      <p:ext uri="{BB962C8B-B14F-4D97-AF65-F5344CB8AC3E}">
        <p14:creationId xmlns:p14="http://schemas.microsoft.com/office/powerpoint/2010/main" val="35796939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Login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Imagen 94">
            <a:extLst>
              <a:ext uri="{FF2B5EF4-FFF2-40B4-BE49-F238E27FC236}">
                <a16:creationId xmlns:a16="http://schemas.microsoft.com/office/drawing/2014/main" id="{BEF4AE97-38A0-880A-7F0C-2490B1FD626F}"/>
              </a:ext>
            </a:extLst>
          </p:cNvPr>
          <p:cNvPicPr>
            <a:picLocks noChangeAspect="1"/>
          </p:cNvPicPr>
          <p:nvPr/>
        </p:nvPicPr>
        <p:blipFill>
          <a:blip r:embed="rId2"/>
          <a:stretch>
            <a:fillRect/>
          </a:stretch>
        </p:blipFill>
        <p:spPr>
          <a:xfrm>
            <a:off x="1633084" y="2728297"/>
            <a:ext cx="5914709" cy="2321833"/>
          </a:xfrm>
          <a:prstGeom prst="rect">
            <a:avLst/>
          </a:prstGeom>
        </p:spPr>
      </p:pic>
    </p:spTree>
    <p:extLst>
      <p:ext uri="{BB962C8B-B14F-4D97-AF65-F5344CB8AC3E}">
        <p14:creationId xmlns:p14="http://schemas.microsoft.com/office/powerpoint/2010/main" val="9241454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Validaciones de credenciales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Imagen 95" descr="Interfaz de usuario gráfica, Texto, Aplicación, Chat o mensaje de texto&#10;&#10;Descripción generada automáticamente">
            <a:extLst>
              <a:ext uri="{FF2B5EF4-FFF2-40B4-BE49-F238E27FC236}">
                <a16:creationId xmlns:a16="http://schemas.microsoft.com/office/drawing/2014/main" id="{5F2B7C2A-15D0-2AF2-E5D4-C140B84E23D0}"/>
              </a:ext>
            </a:extLst>
          </p:cNvPr>
          <p:cNvPicPr>
            <a:picLocks noChangeAspect="1"/>
          </p:cNvPicPr>
          <p:nvPr/>
        </p:nvPicPr>
        <p:blipFill>
          <a:blip r:embed="rId2"/>
          <a:stretch>
            <a:fillRect/>
          </a:stretch>
        </p:blipFill>
        <p:spPr>
          <a:xfrm>
            <a:off x="1661673" y="2824328"/>
            <a:ext cx="5843588" cy="2937612"/>
          </a:xfrm>
          <a:prstGeom prst="rect">
            <a:avLst/>
          </a:prstGeom>
        </p:spPr>
      </p:pic>
    </p:spTree>
    <p:extLst>
      <p:ext uri="{BB962C8B-B14F-4D97-AF65-F5344CB8AC3E}">
        <p14:creationId xmlns:p14="http://schemas.microsoft.com/office/powerpoint/2010/main" val="2024294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8536175" cy="1013800"/>
          </a:xfrm>
        </p:spPr>
        <p:txBody>
          <a:bodyPr>
            <a:normAutofit/>
          </a:bodyPr>
          <a:lstStyle/>
          <a:p>
            <a:r>
              <a:rPr lang="es-ES" dirty="0"/>
              <a:t>Parte práctica</a:t>
            </a:r>
            <a:br>
              <a:rPr lang="es-EC" dirty="0"/>
            </a:br>
            <a:r>
              <a:rPr lang="es-ES" sz="2700" dirty="0"/>
              <a:t>EJECUCIÓN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s-ES" sz="1100" dirty="0">
                <a:solidFill>
                  <a:srgbClr val="FFFF00"/>
                </a:solidFill>
              </a:rPr>
              <a:t>PARTE PRÁCTICA</a:t>
            </a:r>
          </a:p>
          <a:p>
            <a:pPr lvl="2">
              <a:lnSpc>
                <a:spcPct val="90000"/>
              </a:lnSpc>
            </a:pPr>
            <a:r>
              <a:rPr lang="es-ES" sz="1100" dirty="0">
                <a:solidFill>
                  <a:schemeClr val="bg1"/>
                </a:solidFill>
              </a:rPr>
              <a:t>CREACIÓN DE LA SOLUCIÓN</a:t>
            </a:r>
          </a:p>
          <a:p>
            <a:pPr lvl="2">
              <a:lnSpc>
                <a:spcPct val="90000"/>
              </a:lnSpc>
            </a:pPr>
            <a:r>
              <a:rPr lang="es-ES" sz="1100" dirty="0">
                <a:solidFill>
                  <a:schemeClr val="bg1"/>
                </a:solidFill>
              </a:rPr>
              <a:t>CONFIGURACIÓN DE LA CONEXIÓN A LA BASE DE DATOS</a:t>
            </a:r>
          </a:p>
          <a:p>
            <a:pPr lvl="1">
              <a:lnSpc>
                <a:spcPct val="90000"/>
              </a:lnSpc>
            </a:pPr>
            <a:r>
              <a:rPr lang="es-ES" sz="1100" dirty="0">
                <a:solidFill>
                  <a:srgbClr val="FFFF00"/>
                </a:solidFill>
              </a:rPr>
              <a:t>EJECUCIÓN DEL PROYECTO</a:t>
            </a:r>
          </a:p>
          <a:p>
            <a:pPr lvl="1">
              <a:lnSpc>
                <a:spcPct val="90000"/>
              </a:lnSpc>
            </a:pPr>
            <a:r>
              <a:rPr lang="es-ES" sz="1100" dirty="0">
                <a:solidFill>
                  <a:schemeClr val="bg1"/>
                </a:solidFill>
              </a:rPr>
              <a:t>CONCLUSIONES</a:t>
            </a:r>
          </a:p>
          <a:p>
            <a:pPr lvl="1">
              <a:lnSpc>
                <a:spcPct val="90000"/>
              </a:lnSpc>
            </a:pPr>
            <a:r>
              <a:rPr lang="es-ES" sz="1100" dirty="0">
                <a:solidFill>
                  <a:schemeClr val="bg1"/>
                </a:solidFill>
              </a:rPr>
              <a:t>RECOMENDACIONES</a:t>
            </a:r>
          </a:p>
          <a:p>
            <a:pPr lvl="1">
              <a:lnSpc>
                <a:spcPct val="90000"/>
              </a:lnSpc>
            </a:pPr>
            <a:r>
              <a:rPr lang="es-ES" sz="1100" dirty="0">
                <a:solidFill>
                  <a:schemeClr val="bg1"/>
                </a:solidFill>
              </a:rPr>
              <a:t>BIBLIOGRAFÍA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61457"/>
            <a:ext cx="8407687" cy="70341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Mensaje de esperando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3" name="Imagen 97" descr="Interfaz de usuario gráfica&#10;&#10;Descripción generada automáticamente con confianza media">
            <a:extLst>
              <a:ext uri="{FF2B5EF4-FFF2-40B4-BE49-F238E27FC236}">
                <a16:creationId xmlns:a16="http://schemas.microsoft.com/office/drawing/2014/main" id="{6384BBE4-12C6-70DF-95D1-D32050C965F7}"/>
              </a:ext>
            </a:extLst>
          </p:cNvPr>
          <p:cNvPicPr>
            <a:picLocks noChangeAspect="1"/>
          </p:cNvPicPr>
          <p:nvPr/>
        </p:nvPicPr>
        <p:blipFill>
          <a:blip r:embed="rId2"/>
          <a:stretch>
            <a:fillRect/>
          </a:stretch>
        </p:blipFill>
        <p:spPr>
          <a:xfrm>
            <a:off x="2098182" y="2728297"/>
            <a:ext cx="5228409" cy="2891174"/>
          </a:xfrm>
          <a:prstGeom prst="rect">
            <a:avLst/>
          </a:prstGeom>
        </p:spPr>
      </p:pic>
    </p:spTree>
    <p:extLst>
      <p:ext uri="{BB962C8B-B14F-4D97-AF65-F5344CB8AC3E}">
        <p14:creationId xmlns:p14="http://schemas.microsoft.com/office/powerpoint/2010/main" val="122921248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11256</Words>
  <Application>Microsoft Office PowerPoint</Application>
  <PresentationFormat>Widescreen</PresentationFormat>
  <Paragraphs>1857</Paragraphs>
  <Slides>115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115</vt:i4>
      </vt:variant>
    </vt:vector>
  </HeadingPairs>
  <TitlesOfParts>
    <vt:vector size="120" baseType="lpstr">
      <vt:lpstr>Calibri</vt:lpstr>
      <vt:lpstr>Gill Sans MT</vt:lpstr>
      <vt:lpstr>Wingdings</vt:lpstr>
      <vt:lpstr>Wingdings 2</vt:lpstr>
      <vt:lpstr>Dividendo</vt:lpstr>
      <vt:lpstr>TALLER LOGIN CON MVC DOTNET</vt:lpstr>
      <vt:lpstr>PowerPoint Presentation</vt:lpstr>
      <vt:lpstr>PowerPoint Presentation</vt:lpstr>
      <vt:lpstr>PowerPoint Presentation</vt:lpstr>
      <vt:lpstr>Introducción</vt:lpstr>
      <vt:lpstr>OBJETIVOS OBJETIVO GENERAL</vt:lpstr>
      <vt:lpstr>OBJETIVOS OBJETIVOS ESPECIFICOS</vt:lpstr>
      <vt:lpstr>MARCO TEÓRICO ASP.NET</vt:lpstr>
      <vt:lpstr>MARCO TEÓRICO ARQUITECTURA N CAPAS</vt:lpstr>
      <vt:lpstr>MARCO TEÓRICO CUANDO UTILIZAR LA ARQUITECTURA N CAPAS</vt:lpstr>
      <vt:lpstr>MARCO TEÓRICO VENTAJAS</vt:lpstr>
      <vt:lpstr>MARCO TEÓRICO DESAFÍOS</vt:lpstr>
      <vt:lpstr>MARCO TEÓRICO PROCEDIMIENTOS RECOMENDADOS</vt:lpstr>
      <vt:lpstr>MARCO TEÓRICO CAPA COMMON</vt:lpstr>
      <vt:lpstr>MARCO TEÓRICO CAPA ACCESO DE DATOS</vt:lpstr>
      <vt:lpstr>MARCO TEÓRICO CAPA DOMINIO</vt:lpstr>
      <vt:lpstr>MARCO TEÓRICO CAPA PRESENTACION</vt:lpstr>
      <vt:lpstr>MARCO TEÓRICO CAPA UTILS</vt:lpstr>
      <vt:lpstr>MARCO TEÓRICO CROSS CUTTING</vt:lpstr>
      <vt:lpstr>MARCO TEÓRICO AUTENTICACIÓN</vt:lpstr>
      <vt:lpstr>MARCO TEÓRICO AUTORIZACIÓN</vt:lpstr>
      <vt:lpstr>MARCO TEÓRICO ALMACENAMIENTO EN CACHÉ</vt:lpstr>
      <vt:lpstr>MARCO TEÓRICO COMUNICACIÓN</vt:lpstr>
      <vt:lpstr>MARCO TEÓRICO GESTIÓN DE LA CONFIGURACIÓN</vt:lpstr>
      <vt:lpstr>MARCO TEÓRICO GESTIÓN DE EXCEPCIONES</vt:lpstr>
      <vt:lpstr>MARCO TEÓRICO REGISTRO E INSTRUMENTACIÓN</vt:lpstr>
      <vt:lpstr>MARCO TEÓRICO ADMINISTRACIÓN DEL ESTADO</vt:lpstr>
      <vt:lpstr>MARCO TEÓRICO VALIDACIÓN</vt:lpstr>
      <vt:lpstr>MARCO TEÓRICO SUBISISTEMAS COMUNES EN LAS EMPRESAS</vt:lpstr>
      <vt:lpstr>MARCO TEÓRICO ADMINISTRACIÓN Y FINANZAS</vt:lpstr>
      <vt:lpstr>MARCO TEÓRICO DIRECCIÓN MÉDICA</vt:lpstr>
      <vt:lpstr>MARCO TEÓRICO SEGURIDAD Y SALUD</vt:lpstr>
      <vt:lpstr>MARCO TEÓRICO SERVICIOS GENERALES</vt:lpstr>
      <vt:lpstr>MARCO TEÓRICO RECURSOS HUMANOS</vt:lpstr>
      <vt:lpstr>MARCO TEÓRICO SERVICIOS CORREO ELECTRONICO EN .NET</vt:lpstr>
      <vt:lpstr>MARCO TEÓRICO SERVIDOR SMTP</vt:lpstr>
      <vt:lpstr>MARCO TEÓRICO SMTP GOOGLE</vt:lpstr>
      <vt:lpstr>MARCO TEÓRICO CORREO ELECTRONICO CON DOMINIO PERSONALIZADO</vt:lpstr>
      <vt:lpstr>MARCO TEÓRICO SERVIDOR POP3/IMAP4</vt:lpstr>
      <vt:lpstr>MARCO TEÓRICO SMTP CLIENT</vt:lpstr>
      <vt:lpstr>MARCO TEÓRICO SYSTEM.NET.MAIL</vt:lpstr>
      <vt:lpstr>MARCO TEÓRICO PATRONES DE DISEÑO</vt:lpstr>
      <vt:lpstr>MARCO TEÓRICO SQL SERVER</vt:lpstr>
      <vt:lpstr>MARCO TEÓRICO SHA-1</vt:lpstr>
      <vt:lpstr>4 Parte práctica</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CREACIÓN DE LA SOLUCIÓN</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CONFIGURACIÓN DE LA CONEXIÓN A LA BASE DE DATOS</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Parte práctica EJECUCIÓN DEL PROYECTO</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222</cp:revision>
  <dcterms:created xsi:type="dcterms:W3CDTF">2020-07-10T23:33:49Z</dcterms:created>
  <dcterms:modified xsi:type="dcterms:W3CDTF">2023-02-08T16:20:23Z</dcterms:modified>
</cp:coreProperties>
</file>